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Lst>
  <p:sldSz cx="6858000" cy="9906000" type="A4"/>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301"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00"/>
    <a:srgbClr val="FFFF99"/>
    <a:srgbClr val="FFFFCC"/>
    <a:srgbClr val="FF3333"/>
    <a:srgbClr val="008080"/>
    <a:srgbClr val="006666"/>
    <a:srgbClr val="CCFFCC"/>
    <a:srgbClr val="CCFFFF"/>
    <a:srgbClr val="00FF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389" autoAdjust="0"/>
    <p:restoredTop sz="94660"/>
  </p:normalViewPr>
  <p:slideViewPr>
    <p:cSldViewPr>
      <p:cViewPr>
        <p:scale>
          <a:sx n="66" d="100"/>
          <a:sy n="66" d="100"/>
        </p:scale>
        <p:origin x="4152" y="420"/>
      </p:cViewPr>
      <p:guideLst>
        <p:guide orient="horz" pos="3301"/>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7B7BB2A2-0B8F-4E84-9D79-00F1A2F7BC58}" type="datetimeFigureOut">
              <a:rPr lang="ja-JP" altLang="en-US"/>
              <a:pPr>
                <a:defRPr/>
              </a:pPr>
              <a:t>2025/7/31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69042E2-1F2E-4E9C-913C-2AC04CEDEF1B}" type="slidenum">
              <a:rPr lang="ja-JP" altLang="en-US"/>
              <a:pPr>
                <a:defRPr/>
              </a:pPr>
              <a:t>‹#›</a:t>
            </a:fld>
            <a:endParaRPr lang="ja-JP" altLang="en-US"/>
          </a:p>
        </p:txBody>
      </p:sp>
    </p:spTree>
    <p:extLst>
      <p:ext uri="{BB962C8B-B14F-4D97-AF65-F5344CB8AC3E}">
        <p14:creationId xmlns:p14="http://schemas.microsoft.com/office/powerpoint/2010/main" val="402265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8380CF5-B50A-40DB-AA67-1F4527FF52A9}" type="datetimeFigureOut">
              <a:rPr lang="ja-JP" altLang="en-US"/>
              <a:pPr>
                <a:defRPr/>
              </a:pPr>
              <a:t>2025/7/31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D46022D-C3C8-4054-AC23-0BE9C7E02F59}" type="slidenum">
              <a:rPr lang="ja-JP" altLang="en-US"/>
              <a:pPr>
                <a:defRPr/>
              </a:pPr>
              <a:t>‹#›</a:t>
            </a:fld>
            <a:endParaRPr lang="ja-JP" altLang="en-US"/>
          </a:p>
        </p:txBody>
      </p:sp>
    </p:spTree>
    <p:extLst>
      <p:ext uri="{BB962C8B-B14F-4D97-AF65-F5344CB8AC3E}">
        <p14:creationId xmlns:p14="http://schemas.microsoft.com/office/powerpoint/2010/main" val="154924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386387" y="396701"/>
            <a:ext cx="1671638" cy="845220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71475" y="396701"/>
            <a:ext cx="4900613" cy="845220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16A0070-216E-426E-BD33-2063EF03EE05}" type="datetimeFigureOut">
              <a:rPr lang="ja-JP" altLang="en-US"/>
              <a:pPr>
                <a:defRPr/>
              </a:pPr>
              <a:t>2025/7/31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D68D8DF-73DD-4671-86F2-E3A1DF3F6065}" type="slidenum">
              <a:rPr lang="ja-JP" altLang="en-US"/>
              <a:pPr>
                <a:defRPr/>
              </a:pPr>
              <a:t>‹#›</a:t>
            </a:fld>
            <a:endParaRPr lang="ja-JP" altLang="en-US"/>
          </a:p>
        </p:txBody>
      </p:sp>
    </p:spTree>
    <p:extLst>
      <p:ext uri="{BB962C8B-B14F-4D97-AF65-F5344CB8AC3E}">
        <p14:creationId xmlns:p14="http://schemas.microsoft.com/office/powerpoint/2010/main" val="1305666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779A9B3-3CBA-4003-A605-82FEA6B33D0B}" type="datetimeFigureOut">
              <a:rPr lang="ja-JP" altLang="en-US"/>
              <a:pPr>
                <a:defRPr/>
              </a:pPr>
              <a:t>2025/7/31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ECFD8D7-14BC-48D2-A5C1-DCBA13D96A41}" type="slidenum">
              <a:rPr lang="ja-JP" altLang="en-US"/>
              <a:pPr>
                <a:defRPr/>
              </a:pPr>
              <a:t>‹#›</a:t>
            </a:fld>
            <a:endParaRPr lang="ja-JP" altLang="en-US"/>
          </a:p>
        </p:txBody>
      </p:sp>
    </p:spTree>
    <p:extLst>
      <p:ext uri="{BB962C8B-B14F-4D97-AF65-F5344CB8AC3E}">
        <p14:creationId xmlns:p14="http://schemas.microsoft.com/office/powerpoint/2010/main" val="5349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59A6260-1D19-412D-B6BB-FDC6F77D7B9A}" type="datetimeFigureOut">
              <a:rPr lang="ja-JP" altLang="en-US"/>
              <a:pPr>
                <a:defRPr/>
              </a:pPr>
              <a:t>2025/7/31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F805CD4-215D-4CFA-8D20-DEE726290A72}" type="slidenum">
              <a:rPr lang="ja-JP" altLang="en-US"/>
              <a:pPr>
                <a:defRPr/>
              </a:pPr>
              <a:t>‹#›</a:t>
            </a:fld>
            <a:endParaRPr lang="ja-JP" altLang="en-US"/>
          </a:p>
        </p:txBody>
      </p:sp>
    </p:spTree>
    <p:extLst>
      <p:ext uri="{BB962C8B-B14F-4D97-AF65-F5344CB8AC3E}">
        <p14:creationId xmlns:p14="http://schemas.microsoft.com/office/powerpoint/2010/main" val="25613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71475"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771900"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D96CC6D9-DFA4-483C-AB98-17BDFBE63228}" type="datetimeFigureOut">
              <a:rPr lang="ja-JP" altLang="en-US"/>
              <a:pPr>
                <a:defRPr/>
              </a:pPr>
              <a:t>2025/7/31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BD69206-F62D-4DD1-953B-8ACF508EC859}" type="slidenum">
              <a:rPr lang="ja-JP" altLang="en-US"/>
              <a:pPr>
                <a:defRPr/>
              </a:pPr>
              <a:t>‹#›</a:t>
            </a:fld>
            <a:endParaRPr lang="ja-JP" altLang="en-US"/>
          </a:p>
        </p:txBody>
      </p:sp>
    </p:spTree>
    <p:extLst>
      <p:ext uri="{BB962C8B-B14F-4D97-AF65-F5344CB8AC3E}">
        <p14:creationId xmlns:p14="http://schemas.microsoft.com/office/powerpoint/2010/main" val="338864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69"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3769"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D9C7BB98-BE08-4D58-83D1-AF1747C0FE81}" type="datetimeFigureOut">
              <a:rPr lang="ja-JP" altLang="en-US"/>
              <a:pPr>
                <a:defRPr/>
              </a:pPr>
              <a:t>2025/7/31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9F7D366-3492-4852-B4FC-D25D10BC7195}" type="slidenum">
              <a:rPr lang="ja-JP" altLang="en-US"/>
              <a:pPr>
                <a:defRPr/>
              </a:pPr>
              <a:t>‹#›</a:t>
            </a:fld>
            <a:endParaRPr lang="ja-JP" altLang="en-US"/>
          </a:p>
        </p:txBody>
      </p:sp>
    </p:spTree>
    <p:extLst>
      <p:ext uri="{BB962C8B-B14F-4D97-AF65-F5344CB8AC3E}">
        <p14:creationId xmlns:p14="http://schemas.microsoft.com/office/powerpoint/2010/main" val="357326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DD6703CD-D388-4B83-9AED-5C51CE1D3DE8}" type="datetimeFigureOut">
              <a:rPr lang="ja-JP" altLang="en-US"/>
              <a:pPr>
                <a:defRPr/>
              </a:pPr>
              <a:t>2025/7/31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C46CF1-2B21-48B0-8BD8-3E9321E9850A}" type="slidenum">
              <a:rPr lang="ja-JP" altLang="en-US"/>
              <a:pPr>
                <a:defRPr/>
              </a:pPr>
              <a:t>‹#›</a:t>
            </a:fld>
            <a:endParaRPr lang="ja-JP" altLang="en-US"/>
          </a:p>
        </p:txBody>
      </p:sp>
    </p:spTree>
    <p:extLst>
      <p:ext uri="{BB962C8B-B14F-4D97-AF65-F5344CB8AC3E}">
        <p14:creationId xmlns:p14="http://schemas.microsoft.com/office/powerpoint/2010/main" val="233570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BDD3499-2D99-476E-A3D4-56CBE5F5B079}" type="datetimeFigureOut">
              <a:rPr lang="ja-JP" altLang="en-US"/>
              <a:pPr>
                <a:defRPr/>
              </a:pPr>
              <a:t>2025/7/31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9216B339-C1E6-42A7-ABE2-6B4DDB40DEBD}" type="slidenum">
              <a:rPr lang="ja-JP" altLang="en-US"/>
              <a:pPr>
                <a:defRPr/>
              </a:pPr>
              <a:t>‹#›</a:t>
            </a:fld>
            <a:endParaRPr lang="ja-JP" altLang="en-US"/>
          </a:p>
        </p:txBody>
      </p:sp>
    </p:spTree>
    <p:extLst>
      <p:ext uri="{BB962C8B-B14F-4D97-AF65-F5344CB8AC3E}">
        <p14:creationId xmlns:p14="http://schemas.microsoft.com/office/powerpoint/2010/main" val="894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2681288" y="394408"/>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13BED06-F565-459F-A4B9-0FA4BDF42933}" type="datetimeFigureOut">
              <a:rPr lang="ja-JP" altLang="en-US"/>
              <a:pPr>
                <a:defRPr/>
              </a:pPr>
              <a:t>2025/7/31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5430325-9121-4D38-BB90-D98894796AE6}" type="slidenum">
              <a:rPr lang="ja-JP" altLang="en-US"/>
              <a:pPr>
                <a:defRPr/>
              </a:pPr>
              <a:t>‹#›</a:t>
            </a:fld>
            <a:endParaRPr lang="ja-JP" altLang="en-US"/>
          </a:p>
        </p:txBody>
      </p:sp>
    </p:spTree>
    <p:extLst>
      <p:ext uri="{BB962C8B-B14F-4D97-AF65-F5344CB8AC3E}">
        <p14:creationId xmlns:p14="http://schemas.microsoft.com/office/powerpoint/2010/main" val="9731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DFC38ED-9B01-4583-B900-6D6D84CDE2BA}" type="datetimeFigureOut">
              <a:rPr lang="ja-JP" altLang="en-US"/>
              <a:pPr>
                <a:defRPr/>
              </a:pPr>
              <a:t>2025/7/31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29B67B4-E00D-4AA8-ABBD-62724789083D}" type="slidenum">
              <a:rPr lang="ja-JP" altLang="en-US"/>
              <a:pPr>
                <a:defRPr/>
              </a:pPr>
              <a:t>‹#›</a:t>
            </a:fld>
            <a:endParaRPr lang="ja-JP" altLang="en-US"/>
          </a:p>
        </p:txBody>
      </p:sp>
    </p:spTree>
    <p:extLst>
      <p:ext uri="{BB962C8B-B14F-4D97-AF65-F5344CB8AC3E}">
        <p14:creationId xmlns:p14="http://schemas.microsoft.com/office/powerpoint/2010/main" val="410088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01F567EA-140F-4D8E-8007-D23651C21088}" type="datetimeFigureOut">
              <a:rPr lang="ja-JP" altLang="en-US"/>
              <a:pPr>
                <a:defRPr/>
              </a:pPr>
              <a:t>2025/7/31</a:t>
            </a:fld>
            <a:endParaRPr lang="ja-JP" altLang="en-US"/>
          </a:p>
        </p:txBody>
      </p:sp>
      <p:sp>
        <p:nvSpPr>
          <p:cNvPr id="5" name="フッター プレースホルダ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4914900" y="9182100"/>
            <a:ext cx="1600200" cy="527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0763141-5509-4155-8D1A-A8A6E2066CB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図 58" descr="人, 草, 座る, 持つ が含まれている画像&#10;&#10;AI 生成コンテンツは誤りを含む可能性があります。">
            <a:extLst>
              <a:ext uri="{FF2B5EF4-FFF2-40B4-BE49-F238E27FC236}">
                <a16:creationId xmlns:a16="http://schemas.microsoft.com/office/drawing/2014/main" id="{93E26EFA-8675-9B67-68BF-36E104AB1C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0237" y="6408622"/>
            <a:ext cx="1679955" cy="1679955"/>
          </a:xfrm>
          <a:prstGeom prst="rect">
            <a:avLst/>
          </a:prstGeom>
        </p:spPr>
      </p:pic>
      <p:sp>
        <p:nvSpPr>
          <p:cNvPr id="25" name="テキスト ボックス 50"/>
          <p:cNvSpPr txBox="1">
            <a:spLocks noChangeArrowheads="1"/>
          </p:cNvSpPr>
          <p:nvPr/>
        </p:nvSpPr>
        <p:spPr bwMode="auto">
          <a:xfrm>
            <a:off x="2262751" y="9186631"/>
            <a:ext cx="4453717" cy="353943"/>
          </a:xfrm>
          <a:prstGeom prst="rect">
            <a:avLst/>
          </a:prstGeom>
          <a:noFill/>
          <a:ln w="9525">
            <a:noFill/>
            <a:miter lim="800000"/>
            <a:headEnd/>
            <a:tailEnd/>
          </a:ln>
        </p:spPr>
        <p:txBody>
          <a:bodyPr wrap="square">
            <a:spAutoFit/>
          </a:bodyPr>
          <a:lstStyle/>
          <a:p>
            <a:r>
              <a:rPr lang="ja-JP" altLang="en-US" sz="1700" b="1" dirty="0">
                <a:solidFill>
                  <a:srgbClr val="002060"/>
                </a:solidFill>
                <a:latin typeface="メイリオ" panose="020B0604030504040204" pitchFamily="50" charset="-128"/>
                <a:ea typeface="メイリオ" panose="020B0604030504040204" pitchFamily="50" charset="-128"/>
              </a:rPr>
              <a:t>生産技術・保全メンテナンス代行商社</a:t>
            </a:r>
          </a:p>
        </p:txBody>
      </p:sp>
      <p:sp>
        <p:nvSpPr>
          <p:cNvPr id="26" name="正方形/長方形 27"/>
          <p:cNvSpPr>
            <a:spLocks noChangeArrowheads="1"/>
          </p:cNvSpPr>
          <p:nvPr/>
        </p:nvSpPr>
        <p:spPr bwMode="auto">
          <a:xfrm>
            <a:off x="5699309" y="9724588"/>
            <a:ext cx="1225509" cy="230832"/>
          </a:xfrm>
          <a:prstGeom prst="rect">
            <a:avLst/>
          </a:prstGeom>
          <a:noFill/>
          <a:ln w="9525">
            <a:noFill/>
            <a:miter lim="800000"/>
            <a:headEnd/>
            <a:tailEnd/>
          </a:ln>
        </p:spPr>
        <p:txBody>
          <a:bodyPr wrap="square">
            <a:spAutoFit/>
          </a:bodyPr>
          <a:lstStyle/>
          <a:p>
            <a:pPr algn="ctr"/>
            <a:r>
              <a:rPr lang="ja-JP" altLang="en-US" sz="900" b="1" dirty="0">
                <a:latin typeface="HGPｺﾞｼｯｸE" pitchFamily="50" charset="-128"/>
                <a:ea typeface="HGPｺﾞｼｯｸE" pitchFamily="50" charset="-128"/>
              </a:rPr>
              <a:t>中戸川（ナカトガワ）</a:t>
            </a:r>
            <a:endParaRPr lang="en-US" altLang="ja-JP" sz="1050" b="1" dirty="0">
              <a:latin typeface="HGPｺﾞｼｯｸE" pitchFamily="50" charset="-128"/>
              <a:ea typeface="HGPｺﾞｼｯｸE" pitchFamily="50" charset="-128"/>
            </a:endParaRPr>
          </a:p>
        </p:txBody>
      </p:sp>
      <p:sp>
        <p:nvSpPr>
          <p:cNvPr id="27" name="正方形/長方形 56"/>
          <p:cNvSpPr>
            <a:spLocks noChangeArrowheads="1"/>
          </p:cNvSpPr>
          <p:nvPr/>
        </p:nvSpPr>
        <p:spPr bwMode="auto">
          <a:xfrm>
            <a:off x="89398" y="9666065"/>
            <a:ext cx="3074988" cy="261610"/>
          </a:xfrm>
          <a:prstGeom prst="rect">
            <a:avLst/>
          </a:prstGeom>
          <a:noFill/>
          <a:ln w="9525">
            <a:noFill/>
            <a:miter lim="800000"/>
            <a:headEnd/>
            <a:tailEnd/>
          </a:ln>
        </p:spPr>
        <p:txBody>
          <a:bodyPr>
            <a:spAutoFit/>
          </a:bodyPr>
          <a:lstStyle/>
          <a:p>
            <a:r>
              <a:rPr lang="en-US" altLang="ja-JP" sz="1100" dirty="0">
                <a:latin typeface="HGPｺﾞｼｯｸM" pitchFamily="50" charset="-128"/>
                <a:ea typeface="HGPｺﾞｼｯｸM" pitchFamily="50" charset="-128"/>
              </a:rPr>
              <a:t>TEL</a:t>
            </a:r>
            <a:r>
              <a:rPr lang="ja-JP" altLang="en-US" sz="1100" dirty="0">
                <a:latin typeface="HGPｺﾞｼｯｸM" pitchFamily="50" charset="-128"/>
                <a:ea typeface="HGPｺﾞｼｯｸM" pitchFamily="50" charset="-128"/>
              </a:rPr>
              <a:t>：</a:t>
            </a:r>
            <a:r>
              <a:rPr lang="en-US" altLang="ja-JP" sz="1100" dirty="0">
                <a:latin typeface="HGPｺﾞｼｯｸM" pitchFamily="50" charset="-128"/>
                <a:ea typeface="HGPｺﾞｼｯｸM" pitchFamily="50" charset="-128"/>
              </a:rPr>
              <a:t>0467-87-1551</a:t>
            </a:r>
            <a:r>
              <a:rPr lang="ja-JP" altLang="en-US" sz="1100" dirty="0">
                <a:latin typeface="HGPｺﾞｼｯｸM" pitchFamily="50" charset="-128"/>
                <a:ea typeface="HGPｺﾞｼｯｸM" pitchFamily="50" charset="-128"/>
              </a:rPr>
              <a:t>　</a:t>
            </a:r>
            <a:r>
              <a:rPr lang="en-US" altLang="ja-JP" sz="1100" dirty="0">
                <a:latin typeface="HGPｺﾞｼｯｸM" pitchFamily="50" charset="-128"/>
                <a:ea typeface="HGPｺﾞｼｯｸM" pitchFamily="50" charset="-128"/>
              </a:rPr>
              <a:t>FAX</a:t>
            </a:r>
            <a:r>
              <a:rPr lang="ja-JP" altLang="en-US" sz="1100" dirty="0">
                <a:latin typeface="HGPｺﾞｼｯｸM" pitchFamily="50" charset="-128"/>
                <a:ea typeface="HGPｺﾞｼｯｸM" pitchFamily="50" charset="-128"/>
              </a:rPr>
              <a:t>：</a:t>
            </a:r>
            <a:r>
              <a:rPr lang="en-US" altLang="ja-JP" sz="1100" dirty="0">
                <a:latin typeface="HGPｺﾞｼｯｸM" pitchFamily="50" charset="-128"/>
                <a:ea typeface="HGPｺﾞｼｯｸM" pitchFamily="50" charset="-128"/>
              </a:rPr>
              <a:t>0467-85-2153</a:t>
            </a:r>
            <a:endParaRPr lang="zh-CN" altLang="en-US" sz="1100" dirty="0">
              <a:latin typeface="HGPｺﾞｼｯｸM" pitchFamily="50" charset="-128"/>
              <a:ea typeface="HGPｺﾞｼｯｸM" pitchFamily="50" charset="-128"/>
            </a:endParaRPr>
          </a:p>
        </p:txBody>
      </p:sp>
      <p:pic>
        <p:nvPicPr>
          <p:cNvPr id="28" name="図 27"/>
          <p:cNvPicPr>
            <a:picLocks noChangeAspect="1"/>
          </p:cNvPicPr>
          <p:nvPr/>
        </p:nvPicPr>
        <p:blipFill>
          <a:blip r:embed="rId3"/>
          <a:stretch>
            <a:fillRect/>
          </a:stretch>
        </p:blipFill>
        <p:spPr>
          <a:xfrm>
            <a:off x="294556" y="9114902"/>
            <a:ext cx="1867095" cy="402145"/>
          </a:xfrm>
          <a:prstGeom prst="rect">
            <a:avLst/>
          </a:prstGeom>
        </p:spPr>
      </p:pic>
      <p:sp>
        <p:nvSpPr>
          <p:cNvPr id="30" name="正方形/長方形 56"/>
          <p:cNvSpPr>
            <a:spLocks noChangeArrowheads="1"/>
          </p:cNvSpPr>
          <p:nvPr/>
        </p:nvSpPr>
        <p:spPr bwMode="auto">
          <a:xfrm>
            <a:off x="89398" y="9453195"/>
            <a:ext cx="3491200" cy="261610"/>
          </a:xfrm>
          <a:prstGeom prst="rect">
            <a:avLst/>
          </a:prstGeom>
          <a:noFill/>
          <a:ln w="9525">
            <a:noFill/>
            <a:miter lim="800000"/>
            <a:headEnd/>
            <a:tailEnd/>
          </a:ln>
        </p:spPr>
        <p:txBody>
          <a:bodyPr wrap="square">
            <a:spAutoFit/>
          </a:bodyPr>
          <a:lstStyle/>
          <a:p>
            <a:r>
              <a:rPr lang="ja-JP" altLang="en-US" sz="1100" dirty="0">
                <a:latin typeface="HGPｺﾞｼｯｸM" pitchFamily="50" charset="-128"/>
                <a:ea typeface="HGPｺﾞｼｯｸM" pitchFamily="50" charset="-128"/>
              </a:rPr>
              <a:t>〒</a:t>
            </a:r>
            <a:r>
              <a:rPr lang="en-US" altLang="ja-JP" sz="1100" dirty="0">
                <a:latin typeface="HGPｺﾞｼｯｸM" pitchFamily="50" charset="-128"/>
                <a:ea typeface="HGPｺﾞｼｯｸM" pitchFamily="50" charset="-128"/>
              </a:rPr>
              <a:t>253-0061 </a:t>
            </a:r>
            <a:r>
              <a:rPr lang="ja-JP" altLang="en-US" sz="1100" dirty="0">
                <a:latin typeface="HGPｺﾞｼｯｸM" pitchFamily="50" charset="-128"/>
                <a:ea typeface="HGPｺﾞｼｯｸM" pitchFamily="50" charset="-128"/>
              </a:rPr>
              <a:t>神奈川県茅ヶ崎市 南湖</a:t>
            </a:r>
            <a:r>
              <a:rPr lang="en-US" altLang="ja-JP" sz="1100" dirty="0">
                <a:latin typeface="HGPｺﾞｼｯｸM" pitchFamily="50" charset="-128"/>
                <a:ea typeface="HGPｺﾞｼｯｸM" pitchFamily="50" charset="-128"/>
              </a:rPr>
              <a:t>5-16-17</a:t>
            </a:r>
            <a:endParaRPr lang="zh-CN" altLang="en-US" sz="1100" dirty="0">
              <a:latin typeface="HGPｺﾞｼｯｸM" pitchFamily="50" charset="-128"/>
              <a:ea typeface="HGPｺﾞｼｯｸM" pitchFamily="50" charset="-128"/>
            </a:endParaRPr>
          </a:p>
        </p:txBody>
      </p:sp>
      <p:pic>
        <p:nvPicPr>
          <p:cNvPr id="31" name="図 3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8634" b="40128"/>
          <a:stretch/>
        </p:blipFill>
        <p:spPr>
          <a:xfrm>
            <a:off x="3035546" y="9502895"/>
            <a:ext cx="2938364" cy="468049"/>
          </a:xfrm>
          <a:prstGeom prst="rect">
            <a:avLst/>
          </a:prstGeom>
        </p:spPr>
      </p:pic>
      <p:sp>
        <p:nvSpPr>
          <p:cNvPr id="32" name="正方形/長方形 31"/>
          <p:cNvSpPr/>
          <p:nvPr/>
        </p:nvSpPr>
        <p:spPr>
          <a:xfrm>
            <a:off x="3170780" y="9596638"/>
            <a:ext cx="2137124" cy="246221"/>
          </a:xfrm>
          <a:prstGeom prst="rect">
            <a:avLst/>
          </a:prstGeom>
        </p:spPr>
        <p:txBody>
          <a:bodyPr wrap="none">
            <a:spAutoFit/>
          </a:bodyPr>
          <a:lstStyle/>
          <a:p>
            <a:r>
              <a:rPr lang="ja-JP" altLang="en-US" sz="1000" dirty="0"/>
              <a:t>神奈川県 保全メンテナンスの達人</a:t>
            </a:r>
          </a:p>
        </p:txBody>
      </p:sp>
      <p:pic>
        <p:nvPicPr>
          <p:cNvPr id="33" name="図 32" descr="スーツを着ている男はスマイルしている&#10;&#10;自動的に生成された説明">
            <a:extLst>
              <a:ext uri="{FF2B5EF4-FFF2-40B4-BE49-F238E27FC236}">
                <a16:creationId xmlns:a16="http://schemas.microsoft.com/office/drawing/2014/main" id="{0F1FE829-A2C7-4579-805D-883CE64473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548" y="9122176"/>
            <a:ext cx="486000" cy="648000"/>
          </a:xfrm>
          <a:prstGeom prst="rect">
            <a:avLst/>
          </a:prstGeom>
        </p:spPr>
      </p:pic>
      <p:cxnSp>
        <p:nvCxnSpPr>
          <p:cNvPr id="64" name="直線コネクタ 63"/>
          <p:cNvCxnSpPr/>
          <p:nvPr/>
        </p:nvCxnSpPr>
        <p:spPr>
          <a:xfrm>
            <a:off x="-64854" y="9141992"/>
            <a:ext cx="679564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a:spLocks noChangeArrowheads="1"/>
          </p:cNvSpPr>
          <p:nvPr/>
        </p:nvSpPr>
        <p:spPr bwMode="auto">
          <a:xfrm>
            <a:off x="3773084" y="1204726"/>
            <a:ext cx="2995842" cy="400110"/>
          </a:xfrm>
          <a:prstGeom prst="rect">
            <a:avLst/>
          </a:prstGeom>
          <a:noFill/>
          <a:ln w="9525">
            <a:noFill/>
            <a:miter lim="800000"/>
            <a:headEnd/>
            <a:tailEnd/>
          </a:ln>
        </p:spPr>
        <p:txBody>
          <a:bodyPr wrap="square">
            <a:spAutoFit/>
          </a:bodyPr>
          <a:lstStyle/>
          <a:p>
            <a:pPr algn="ctr"/>
            <a:r>
              <a:rPr lang="en-US" altLang="ja-JP" sz="2000" b="1" i="1" dirty="0">
                <a:solidFill>
                  <a:srgbClr val="C00000"/>
                </a:solidFill>
                <a:latin typeface="HGP創英角ｺﾞｼｯｸUB" pitchFamily="50" charset="-128"/>
                <a:ea typeface="HGP創英角ｺﾞｼｯｸUB" pitchFamily="50" charset="-128"/>
              </a:rPr>
              <a:t>2025</a:t>
            </a:r>
            <a:r>
              <a:rPr lang="ja-JP" altLang="en-US" sz="2000" b="1" i="1" dirty="0">
                <a:solidFill>
                  <a:srgbClr val="C00000"/>
                </a:solidFill>
                <a:latin typeface="HGP創英角ｺﾞｼｯｸUB" pitchFamily="50" charset="-128"/>
                <a:ea typeface="HGP創英角ｺﾞｼｯｸUB" pitchFamily="50" charset="-128"/>
              </a:rPr>
              <a:t>年 </a:t>
            </a:r>
            <a:r>
              <a:rPr lang="en-US" altLang="ja-JP" sz="2000" b="1" i="1" dirty="0">
                <a:solidFill>
                  <a:srgbClr val="C00000"/>
                </a:solidFill>
                <a:latin typeface="HGP創英角ｺﾞｼｯｸUB" pitchFamily="50" charset="-128"/>
                <a:ea typeface="HGP創英角ｺﾞｼｯｸUB" pitchFamily="50" charset="-128"/>
              </a:rPr>
              <a:t>8</a:t>
            </a:r>
            <a:r>
              <a:rPr lang="ja-JP" altLang="en-US" sz="2000" b="1" i="1" dirty="0">
                <a:solidFill>
                  <a:srgbClr val="C00000"/>
                </a:solidFill>
                <a:latin typeface="HGP創英角ｺﾞｼｯｸUB" pitchFamily="50" charset="-128"/>
                <a:ea typeface="HGP創英角ｺﾞｼｯｸUB" pitchFamily="50" charset="-128"/>
              </a:rPr>
              <a:t>月　第</a:t>
            </a:r>
            <a:r>
              <a:rPr lang="en-US" altLang="ja-JP" sz="2000" b="1" i="1" dirty="0">
                <a:solidFill>
                  <a:srgbClr val="C00000"/>
                </a:solidFill>
                <a:latin typeface="HGP創英角ｺﾞｼｯｸUB" pitchFamily="50" charset="-128"/>
                <a:ea typeface="HGP創英角ｺﾞｼｯｸUB" pitchFamily="50" charset="-128"/>
              </a:rPr>
              <a:t>74</a:t>
            </a:r>
            <a:r>
              <a:rPr lang="ja-JP" altLang="en-US" sz="2000" b="1" i="1" dirty="0">
                <a:solidFill>
                  <a:srgbClr val="C00000"/>
                </a:solidFill>
                <a:latin typeface="HGP創英角ｺﾞｼｯｸUB" pitchFamily="50" charset="-128"/>
                <a:ea typeface="HGP創英角ｺﾞｼｯｸUB" pitchFamily="50" charset="-128"/>
              </a:rPr>
              <a:t>号</a:t>
            </a:r>
          </a:p>
        </p:txBody>
      </p:sp>
      <p:sp>
        <p:nvSpPr>
          <p:cNvPr id="38" name="正方形/長方形 37"/>
          <p:cNvSpPr/>
          <p:nvPr/>
        </p:nvSpPr>
        <p:spPr>
          <a:xfrm>
            <a:off x="3711315" y="80500"/>
            <a:ext cx="3132138" cy="157750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100" dirty="0">
              <a:solidFill>
                <a:schemeClr val="tx1"/>
              </a:solidFill>
              <a:latin typeface="HGSｺﾞｼｯｸM" pitchFamily="50" charset="-128"/>
              <a:ea typeface="HGSｺﾞｼｯｸM" pitchFamily="50" charset="-128"/>
            </a:endParaRPr>
          </a:p>
        </p:txBody>
      </p:sp>
      <p:sp>
        <p:nvSpPr>
          <p:cNvPr id="39" name="テキスト ボックス 4"/>
          <p:cNvSpPr txBox="1"/>
          <p:nvPr/>
        </p:nvSpPr>
        <p:spPr>
          <a:xfrm>
            <a:off x="3695641" y="9997"/>
            <a:ext cx="3162357" cy="307975"/>
          </a:xfrm>
          <a:prstGeom prst="rect">
            <a:avLst/>
          </a:prstGeom>
          <a:solidFill>
            <a:srgbClr val="0070C0"/>
          </a:solidFill>
          <a:ln>
            <a:solidFill>
              <a:srgbClr val="0070C0"/>
            </a:solidFill>
          </a:ln>
        </p:spPr>
        <p:style>
          <a:lnRef idx="0">
            <a:scrgbClr r="0" g="0" b="0"/>
          </a:lnRef>
          <a:fillRef idx="0">
            <a:scrgbClr r="0" g="0" b="0"/>
          </a:fillRef>
          <a:effectRef idx="0">
            <a:scrgbClr r="0" g="0" b="0"/>
          </a:effectRef>
          <a:fontRef idx="minor">
            <a:schemeClr val="tx1"/>
          </a:fontRef>
        </p:style>
        <p:txBody>
          <a:bodyPr lIns="38862" tIns="0" rIns="38862" bIns="0" anchor="ctr"/>
          <a:lstStyle/>
          <a:p>
            <a:pPr algn="ctr" fontAlgn="auto">
              <a:spcBef>
                <a:spcPts val="0"/>
              </a:spcBef>
              <a:spcAft>
                <a:spcPts val="0"/>
              </a:spcAft>
              <a:defRPr/>
            </a:pPr>
            <a:r>
              <a:rPr lang="ja-JP" altLang="en-US" sz="1400"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省エネ・工場メンテナンス月間情報誌</a:t>
            </a:r>
          </a:p>
        </p:txBody>
      </p:sp>
      <p:sp>
        <p:nvSpPr>
          <p:cNvPr id="40" name="正方形/長方形 39"/>
          <p:cNvSpPr/>
          <p:nvPr/>
        </p:nvSpPr>
        <p:spPr>
          <a:xfrm>
            <a:off x="3623256" y="662204"/>
            <a:ext cx="3177473" cy="661720"/>
          </a:xfrm>
          <a:prstGeom prst="rect">
            <a:avLst/>
          </a:prstGeom>
        </p:spPr>
        <p:txBody>
          <a:bodyPr wrap="none">
            <a:spAutoFit/>
          </a:bodyPr>
          <a:lstStyle/>
          <a:p>
            <a:pPr algn="ctr" fontAlgn="auto">
              <a:spcBef>
                <a:spcPts val="0"/>
              </a:spcBef>
              <a:spcAft>
                <a:spcPts val="0"/>
              </a:spcAft>
              <a:defRPr/>
            </a:pPr>
            <a:r>
              <a:rPr kumimoji="0" lang="ja-JP" altLang="en-US" sz="3700" i="1" kern="0" dirty="0">
                <a:ln w="6350">
                  <a:solidFill>
                    <a:srgbClr val="FF0000"/>
                  </a:solidFill>
                </a:ln>
                <a:solidFill>
                  <a:srgbClr val="FFC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湘エネ</a:t>
            </a:r>
            <a:r>
              <a:rPr kumimoji="0" lang="ja-JP" altLang="en-US" sz="3700" i="1" kern="0" dirty="0" err="1">
                <a:ln w="6350">
                  <a:solidFill>
                    <a:srgbClr val="FF0000"/>
                  </a:solidFill>
                </a:ln>
                <a:solidFill>
                  <a:srgbClr val="FFC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たい</a:t>
            </a:r>
            <a:r>
              <a:rPr kumimoji="0" lang="ja-JP" altLang="en-US" sz="3700" i="1" kern="0" dirty="0">
                <a:ln w="6350">
                  <a:solidFill>
                    <a:srgbClr val="FF0000"/>
                  </a:solidFill>
                </a:ln>
                <a:solidFill>
                  <a:srgbClr val="FFC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rPr>
              <a:t>むず</a:t>
            </a:r>
            <a:endParaRPr kumimoji="0" lang="en-US" altLang="ja-JP" sz="3700" i="1" kern="0" dirty="0">
              <a:ln w="6350">
                <a:solidFill>
                  <a:srgbClr val="FF0000"/>
                </a:solidFill>
              </a:ln>
              <a:solidFill>
                <a:srgbClr val="FFC000"/>
              </a:solidFill>
              <a:effectLst>
                <a:outerShdw blurRad="38100" dist="38100" dir="2700000" algn="tl">
                  <a:srgbClr val="000000">
                    <a:alpha val="43137"/>
                  </a:srgbClr>
                </a:outerShdw>
              </a:effectLst>
              <a:latin typeface="HGP創英角ｺﾞｼｯｸUB" pitchFamily="50" charset="-128"/>
              <a:ea typeface="HGP創英角ｺﾞｼｯｸUB" pitchFamily="50" charset="-128"/>
            </a:endParaRPr>
          </a:p>
        </p:txBody>
      </p:sp>
      <p:sp>
        <p:nvSpPr>
          <p:cNvPr id="41" name="テキスト ボックス 34"/>
          <p:cNvSpPr txBox="1">
            <a:spLocks noChangeArrowheads="1"/>
          </p:cNvSpPr>
          <p:nvPr/>
        </p:nvSpPr>
        <p:spPr bwMode="auto">
          <a:xfrm>
            <a:off x="3711315" y="315556"/>
            <a:ext cx="3133724" cy="461665"/>
          </a:xfrm>
          <a:prstGeom prst="rect">
            <a:avLst/>
          </a:prstGeom>
          <a:noFill/>
          <a:ln w="9525">
            <a:noFill/>
            <a:miter lim="800000"/>
            <a:headEnd/>
            <a:tailEnd/>
          </a:ln>
        </p:spPr>
        <p:txBody>
          <a:bodyPr wrap="square">
            <a:spAutoFit/>
          </a:bodyPr>
          <a:lstStyle/>
          <a:p>
            <a:pPr algn="ctr"/>
            <a:r>
              <a:rPr lang="ja-JP" altLang="en-US" sz="1200" dirty="0">
                <a:solidFill>
                  <a:srgbClr val="FF0000"/>
                </a:solidFill>
                <a:latin typeface="HGP創英角ﾎﾟｯﾌﾟ体" pitchFamily="50" charset="-128"/>
                <a:ea typeface="HGP創英角ﾎﾟｯﾌﾟ体" pitchFamily="50" charset="-128"/>
              </a:rPr>
              <a:t>湘</a:t>
            </a:r>
            <a:r>
              <a:rPr lang="ja-JP" altLang="en-US" sz="1200" dirty="0">
                <a:latin typeface="HGP創英角ﾎﾟｯﾌﾟ体" pitchFamily="50" charset="-128"/>
                <a:ea typeface="HGP創英角ﾎﾟｯﾌﾟ体" pitchFamily="50" charset="-128"/>
              </a:rPr>
              <a:t>南から発信する　省</a:t>
            </a:r>
            <a:r>
              <a:rPr lang="ja-JP" altLang="en-US" sz="1200" dirty="0">
                <a:solidFill>
                  <a:srgbClr val="FF0000"/>
                </a:solidFill>
                <a:latin typeface="HGP創英角ﾎﾟｯﾌﾟ体" pitchFamily="50" charset="-128"/>
                <a:ea typeface="HGP創英角ﾎﾟｯﾌﾟ体" pitchFamily="50" charset="-128"/>
              </a:rPr>
              <a:t>エネ</a:t>
            </a:r>
            <a:r>
              <a:rPr lang="ja-JP" altLang="en-US" sz="1200" dirty="0">
                <a:latin typeface="HGP創英角ﾎﾟｯﾌﾟ体" pitchFamily="50" charset="-128"/>
                <a:ea typeface="HGP創英角ﾎﾟｯﾌﾟ体" pitchFamily="50" charset="-128"/>
              </a:rPr>
              <a:t>･メンテに関連した</a:t>
            </a:r>
            <a:endParaRPr lang="en-US" altLang="ja-JP" sz="1200" dirty="0">
              <a:latin typeface="HGP創英角ﾎﾟｯﾌﾟ体" pitchFamily="50" charset="-128"/>
              <a:ea typeface="HGP創英角ﾎﾟｯﾌﾟ体" pitchFamily="50" charset="-128"/>
            </a:endParaRPr>
          </a:p>
          <a:p>
            <a:pPr algn="ctr"/>
            <a:r>
              <a:rPr lang="ja-JP" altLang="en-US" sz="1200" dirty="0">
                <a:latin typeface="HGP創英角ﾎﾟｯﾌﾟ体" pitchFamily="50" charset="-128"/>
                <a:ea typeface="HGP創英角ﾎﾟｯﾌﾟ体" pitchFamily="50" charset="-128"/>
              </a:rPr>
              <a:t>問い合わせし</a:t>
            </a:r>
            <a:r>
              <a:rPr lang="ja-JP" altLang="en-US" sz="1200" dirty="0">
                <a:solidFill>
                  <a:srgbClr val="FF0000"/>
                </a:solidFill>
                <a:latin typeface="HGP創英角ﾎﾟｯﾌﾟ体" pitchFamily="50" charset="-128"/>
                <a:ea typeface="HGP創英角ﾎﾟｯﾌﾟ体" pitchFamily="50" charset="-128"/>
              </a:rPr>
              <a:t>たい</a:t>
            </a:r>
            <a:r>
              <a:rPr lang="ja-JP" altLang="en-US" sz="1200" dirty="0">
                <a:latin typeface="HGP創英角ﾎﾟｯﾌﾟ体" pitchFamily="50" charset="-128"/>
                <a:ea typeface="HGP創英角ﾎﾟｯﾌﾟ体" pitchFamily="50" charset="-128"/>
              </a:rPr>
              <a:t>と、</a:t>
            </a:r>
            <a:r>
              <a:rPr lang="ja-JP" altLang="en-US" sz="1200" dirty="0">
                <a:solidFill>
                  <a:srgbClr val="FF0000"/>
                </a:solidFill>
                <a:latin typeface="HGP創英角ﾎﾟｯﾌﾟ体" pitchFamily="50" charset="-128"/>
                <a:ea typeface="HGP創英角ﾎﾟｯﾌﾟ体" pitchFamily="50" charset="-128"/>
              </a:rPr>
              <a:t>むず</a:t>
            </a:r>
            <a:r>
              <a:rPr lang="ja-JP" altLang="en-US" sz="1200" dirty="0">
                <a:latin typeface="HGP創英角ﾎﾟｯﾌﾟ体" pitchFamily="50" charset="-128"/>
                <a:ea typeface="HGP創英角ﾎﾟｯﾌﾟ体" pitchFamily="50" charset="-128"/>
              </a:rPr>
              <a:t>むずする情報誌</a:t>
            </a:r>
          </a:p>
        </p:txBody>
      </p:sp>
      <p:sp>
        <p:nvSpPr>
          <p:cNvPr id="97" name="正方形/長方形 11"/>
          <p:cNvSpPr>
            <a:spLocks noChangeArrowheads="1"/>
          </p:cNvSpPr>
          <p:nvPr/>
        </p:nvSpPr>
        <p:spPr bwMode="auto">
          <a:xfrm>
            <a:off x="100013" y="2078720"/>
            <a:ext cx="67468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ja-JP" altLang="en-US" sz="1600">
                <a:latin typeface="メイリオ" panose="020B0604030504040204" pitchFamily="50" charset="-128"/>
                <a:ea typeface="メイリオ" panose="020B0604030504040204" pitchFamily="50" charset="-128"/>
              </a:rPr>
              <a:t>✅ </a:t>
            </a:r>
            <a:r>
              <a:rPr lang="ja-JP" altLang="en-US" b="1">
                <a:latin typeface="メイリオ" panose="020B0604030504040204" pitchFamily="50" charset="-128"/>
                <a:ea typeface="メイリオ" panose="020B0604030504040204" pitchFamily="50" charset="-128"/>
              </a:rPr>
              <a:t>急に梅雨が明けて</a:t>
            </a:r>
            <a:r>
              <a:rPr lang="ja-JP" altLang="en-US" sz="1600">
                <a:latin typeface="メイリオ" panose="020B0604030504040204" pitchFamily="50" charset="-128"/>
                <a:ea typeface="メイリオ" panose="020B0604030504040204" pitchFamily="50" charset="-128"/>
              </a:rPr>
              <a:t>工場内の暑さに困っている</a:t>
            </a:r>
            <a:r>
              <a:rPr lang="en-US" altLang="ja-JP" sz="1600">
                <a:latin typeface="メイリオ" panose="020B0604030504040204" pitchFamily="50" charset="-128"/>
                <a:ea typeface="メイリオ" panose="020B0604030504040204" pitchFamily="50" charset="-128"/>
              </a:rPr>
              <a:t>…</a:t>
            </a:r>
          </a:p>
          <a:p>
            <a:pPr>
              <a:lnSpc>
                <a:spcPct val="120000"/>
              </a:lnSpc>
            </a:pPr>
            <a:r>
              <a:rPr lang="ja-JP" altLang="en-US" sz="1600">
                <a:latin typeface="メイリオ" panose="020B0604030504040204" pitchFamily="50" charset="-128"/>
                <a:ea typeface="メイリオ" panose="020B0604030504040204" pitchFamily="50" charset="-128"/>
              </a:rPr>
              <a:t>✅ </a:t>
            </a:r>
            <a:r>
              <a:rPr lang="ja-JP" altLang="en-US" b="1">
                <a:latin typeface="メイリオ" panose="020B0604030504040204" pitchFamily="50" charset="-128"/>
                <a:ea typeface="メイリオ" panose="020B0604030504040204" pitchFamily="50" charset="-128"/>
              </a:rPr>
              <a:t>少ない経費でできるすぐにできる</a:t>
            </a:r>
            <a:r>
              <a:rPr lang="ja-JP" altLang="en-US" sz="1600">
                <a:latin typeface="メイリオ" panose="020B0604030504040204" pitchFamily="50" charset="-128"/>
                <a:ea typeface="メイリオ" panose="020B0604030504040204" pitchFamily="50" charset="-128"/>
              </a:rPr>
              <a:t>暑さ対策がやりたい</a:t>
            </a:r>
            <a:r>
              <a:rPr lang="en-US" altLang="ja-JP" sz="1600">
                <a:latin typeface="メイリオ" panose="020B0604030504040204" pitchFamily="50" charset="-128"/>
                <a:ea typeface="メイリオ" panose="020B0604030504040204" pitchFamily="50" charset="-128"/>
              </a:rPr>
              <a:t>…</a:t>
            </a:r>
          </a:p>
          <a:p>
            <a:pPr>
              <a:lnSpc>
                <a:spcPct val="120000"/>
              </a:lnSpc>
            </a:pPr>
            <a:r>
              <a:rPr lang="ja-JP" altLang="en-US" sz="1600">
                <a:latin typeface="メイリオ" panose="020B0604030504040204" pitchFamily="50" charset="-128"/>
                <a:ea typeface="メイリオ" panose="020B0604030504040204" pitchFamily="50" charset="-128"/>
              </a:rPr>
              <a:t>✅ いろいろ試したけど効果はいまいち。</a:t>
            </a:r>
            <a:r>
              <a:rPr lang="ja-JP" altLang="en-US" b="1">
                <a:latin typeface="メイリオ" panose="020B0604030504040204" pitchFamily="50" charset="-128"/>
                <a:ea typeface="メイリオ" panose="020B0604030504040204" pitchFamily="50" charset="-128"/>
              </a:rPr>
              <a:t>失敗しない方法</a:t>
            </a:r>
            <a:r>
              <a:rPr lang="ja-JP" altLang="en-US" sz="1600">
                <a:latin typeface="メイリオ" panose="020B0604030504040204" pitchFamily="50" charset="-128"/>
                <a:ea typeface="メイリオ" panose="020B0604030504040204" pitchFamily="50" charset="-128"/>
              </a:rPr>
              <a:t>が知りたい！</a:t>
            </a:r>
            <a:endParaRPr lang="en-US" altLang="ja-JP" sz="1600">
              <a:latin typeface="メイリオ" panose="020B0604030504040204" pitchFamily="50" charset="-128"/>
              <a:ea typeface="メイリオ" panose="020B0604030504040204" pitchFamily="50" charset="-128"/>
            </a:endParaRPr>
          </a:p>
        </p:txBody>
      </p:sp>
      <p:sp>
        <p:nvSpPr>
          <p:cNvPr id="98" name="正方形/長方形 97"/>
          <p:cNvSpPr/>
          <p:nvPr/>
        </p:nvSpPr>
        <p:spPr>
          <a:xfrm>
            <a:off x="0" y="1772228"/>
            <a:ext cx="6858000" cy="2506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9" name="テキスト ボックス 23"/>
          <p:cNvSpPr txBox="1">
            <a:spLocks noChangeArrowheads="1"/>
          </p:cNvSpPr>
          <p:nvPr/>
        </p:nvSpPr>
        <p:spPr bwMode="auto">
          <a:xfrm>
            <a:off x="-1588" y="1864407"/>
            <a:ext cx="6881813" cy="604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0" anchor="ctr"/>
          <a:lstStyle/>
          <a:p>
            <a:pPr algn="ctr"/>
            <a:r>
              <a:rPr lang="ja-JP" altLang="en-US" sz="2800" b="1" dirty="0">
                <a:solidFill>
                  <a:srgbClr val="000000"/>
                </a:solidFill>
                <a:latin typeface="メイリオ" panose="020B0604030504040204" pitchFamily="50" charset="-128"/>
                <a:ea typeface="メイリオ" panose="020B0604030504040204" pitchFamily="50" charset="-128"/>
              </a:rPr>
              <a:t>予期せぬ災害に備える為に</a:t>
            </a:r>
            <a:endParaRPr lang="en-US" altLang="ja-JP" sz="2800" b="1" dirty="0">
              <a:solidFill>
                <a:srgbClr val="000000"/>
              </a:solidFill>
              <a:latin typeface="メイリオ" panose="020B0604030504040204" pitchFamily="50" charset="-128"/>
              <a:ea typeface="メイリオ" panose="020B0604030504040204" pitchFamily="50" charset="-128"/>
            </a:endParaRPr>
          </a:p>
        </p:txBody>
      </p:sp>
      <p:sp>
        <p:nvSpPr>
          <p:cNvPr id="102" name="正方形/長方形 101"/>
          <p:cNvSpPr/>
          <p:nvPr/>
        </p:nvSpPr>
        <p:spPr>
          <a:xfrm>
            <a:off x="-12700" y="5366574"/>
            <a:ext cx="6834188" cy="4429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500" b="1" dirty="0">
              <a:latin typeface="メイリオ" panose="020B0604030504040204" pitchFamily="50" charset="-128"/>
              <a:ea typeface="メイリオ" panose="020B0604030504040204" pitchFamily="50" charset="-128"/>
            </a:endParaRPr>
          </a:p>
          <a:p>
            <a:pPr>
              <a:defRPr/>
            </a:pPr>
            <a:r>
              <a:rPr lang="ja-JP" altLang="en-US" sz="2400" b="1" dirty="0">
                <a:latin typeface="メイリオ" panose="020B0604030504040204" pitchFamily="50" charset="-128"/>
                <a:ea typeface="メイリオ" panose="020B0604030504040204" pitchFamily="50" charset="-128"/>
              </a:rPr>
              <a:t> 丸越</a:t>
            </a:r>
            <a:r>
              <a:rPr lang="ja-JP" altLang="en-US" b="1" dirty="0">
                <a:latin typeface="メイリオ" panose="020B0604030504040204" pitchFamily="50" charset="-128"/>
                <a:ea typeface="メイリオ" panose="020B0604030504040204" pitchFamily="50" charset="-128"/>
              </a:rPr>
              <a:t>の</a:t>
            </a:r>
            <a:r>
              <a:rPr lang="ja-JP" altLang="en-US" sz="2400" b="1" dirty="0">
                <a:latin typeface="メイリオ" panose="020B0604030504040204" pitchFamily="50" charset="-128"/>
                <a:ea typeface="メイリオ" panose="020B0604030504040204" pitchFamily="50" charset="-128"/>
              </a:rPr>
              <a:t>災害対策ソリューション</a:t>
            </a:r>
          </a:p>
        </p:txBody>
      </p:sp>
      <p:pic>
        <p:nvPicPr>
          <p:cNvPr id="103" name="図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3934" y="4121889"/>
            <a:ext cx="25209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AutoShape 47"/>
          <p:cNvSpPr>
            <a:spLocks noChangeAspect="1" noChangeArrowheads="1"/>
          </p:cNvSpPr>
          <p:nvPr/>
        </p:nvSpPr>
        <p:spPr bwMode="auto">
          <a:xfrm>
            <a:off x="3276600" y="45663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7" name="AutoShape 51"/>
          <p:cNvSpPr>
            <a:spLocks noChangeAspect="1" noChangeArrowheads="1"/>
          </p:cNvSpPr>
          <p:nvPr/>
        </p:nvSpPr>
        <p:spPr bwMode="auto">
          <a:xfrm>
            <a:off x="3429000" y="47187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8" name="テキスト ボックス 26"/>
          <p:cNvSpPr txBox="1">
            <a:spLocks noChangeArrowheads="1"/>
          </p:cNvSpPr>
          <p:nvPr/>
        </p:nvSpPr>
        <p:spPr bwMode="auto">
          <a:xfrm>
            <a:off x="14288" y="4280582"/>
            <a:ext cx="695801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en-US" altLang="ja-JP" sz="1400" dirty="0">
                <a:ln w="76200">
                  <a:solidFill>
                    <a:schemeClr val="bg1"/>
                  </a:solidFill>
                </a:ln>
                <a:solidFill>
                  <a:schemeClr val="bg1"/>
                </a:solidFill>
                <a:latin typeface="メイリオ" panose="020B0604030504040204" pitchFamily="50" charset="-128"/>
                <a:ea typeface="メイリオ" panose="020B0604030504040204" pitchFamily="50" charset="-128"/>
              </a:rPr>
              <a:t>9</a:t>
            </a:r>
            <a:r>
              <a:rPr lang="ja-JP" altLang="en-US" sz="1400" dirty="0">
                <a:ln w="76200">
                  <a:solidFill>
                    <a:schemeClr val="bg1"/>
                  </a:solidFill>
                </a:ln>
                <a:solidFill>
                  <a:schemeClr val="bg1"/>
                </a:solidFill>
                <a:latin typeface="メイリオ" panose="020B0604030504040204" pitchFamily="50" charset="-128"/>
                <a:ea typeface="メイリオ" panose="020B0604030504040204" pitchFamily="50" charset="-128"/>
              </a:rPr>
              <a:t>月は災害が起きやすい時期と言われており、地震や台風により、</a:t>
            </a:r>
            <a:endParaRPr lang="en-US" altLang="ja-JP" sz="1400" dirty="0">
              <a:ln w="76200">
                <a:solidFill>
                  <a:schemeClr val="bg1"/>
                </a:solidFill>
              </a:ln>
              <a:solidFill>
                <a:schemeClr val="bg1"/>
              </a:solidFill>
              <a:latin typeface="メイリオ" panose="020B0604030504040204" pitchFamily="50" charset="-128"/>
              <a:ea typeface="メイリオ" panose="020B0604030504040204" pitchFamily="50" charset="-128"/>
            </a:endParaRPr>
          </a:p>
          <a:p>
            <a:pPr>
              <a:lnSpc>
                <a:spcPct val="110000"/>
              </a:lnSpc>
            </a:pPr>
            <a:r>
              <a:rPr lang="ja-JP" altLang="en-US" sz="1400" dirty="0">
                <a:ln w="76200">
                  <a:solidFill>
                    <a:schemeClr val="bg1"/>
                  </a:solidFill>
                </a:ln>
                <a:solidFill>
                  <a:schemeClr val="bg1"/>
                </a:solidFill>
                <a:latin typeface="メイリオ" panose="020B0604030504040204" pitchFamily="50" charset="-128"/>
                <a:ea typeface="メイリオ" panose="020B0604030504040204" pitchFamily="50" charset="-128"/>
              </a:rPr>
              <a:t>大きな災害をもたらすケースも数多くあります。</a:t>
            </a:r>
            <a:endParaRPr lang="en-US" altLang="ja-JP" sz="1400" dirty="0">
              <a:ln w="76200">
                <a:solidFill>
                  <a:schemeClr val="bg1"/>
                </a:solidFill>
              </a:ln>
              <a:solidFill>
                <a:schemeClr val="bg1"/>
              </a:solidFill>
              <a:latin typeface="メイリオ" panose="020B0604030504040204" pitchFamily="50" charset="-128"/>
              <a:ea typeface="メイリオ" panose="020B0604030504040204" pitchFamily="50" charset="-128"/>
            </a:endParaRPr>
          </a:p>
          <a:p>
            <a:pPr>
              <a:lnSpc>
                <a:spcPct val="110000"/>
              </a:lnSpc>
            </a:pPr>
            <a:r>
              <a:rPr lang="ja-JP" altLang="en-US" sz="1400" dirty="0">
                <a:ln w="76200">
                  <a:solidFill>
                    <a:schemeClr val="bg1"/>
                  </a:solidFill>
                </a:ln>
                <a:solidFill>
                  <a:schemeClr val="bg1"/>
                </a:solidFill>
                <a:latin typeface="メイリオ" panose="020B0604030504040204" pitchFamily="50" charset="-128"/>
                <a:ea typeface="メイリオ" panose="020B0604030504040204" pitchFamily="50" charset="-128"/>
              </a:rPr>
              <a:t>そのため、災害が起きる前に予め対策をする企業が増えています。</a:t>
            </a:r>
            <a:endParaRPr lang="en-US" altLang="ja-JP" sz="1400" dirty="0">
              <a:ln w="76200">
                <a:solidFill>
                  <a:schemeClr val="bg1"/>
                </a:solidFill>
              </a:ln>
              <a:solidFill>
                <a:schemeClr val="bg1"/>
              </a:solidFill>
              <a:latin typeface="メイリオ" panose="020B0604030504040204" pitchFamily="50" charset="-128"/>
              <a:ea typeface="メイリオ" panose="020B0604030504040204" pitchFamily="50" charset="-128"/>
            </a:endParaRPr>
          </a:p>
          <a:p>
            <a:pPr>
              <a:lnSpc>
                <a:spcPct val="110000"/>
              </a:lnSpc>
            </a:pPr>
            <a:r>
              <a:rPr lang="ja-JP" altLang="en-US" sz="1400" dirty="0">
                <a:ln w="76200">
                  <a:solidFill>
                    <a:schemeClr val="bg1"/>
                  </a:solidFill>
                </a:ln>
                <a:solidFill>
                  <a:schemeClr val="bg1"/>
                </a:solidFill>
                <a:latin typeface="メイリオ" panose="020B0604030504040204" pitchFamily="50" charset="-128"/>
                <a:ea typeface="メイリオ" panose="020B0604030504040204" pitchFamily="50" charset="-128"/>
              </a:rPr>
              <a:t>今回は災害･</a:t>
            </a:r>
            <a:r>
              <a:rPr lang="en-US" altLang="ja-JP" sz="1400" dirty="0">
                <a:ln w="76200">
                  <a:solidFill>
                    <a:schemeClr val="bg1"/>
                  </a:solidFill>
                </a:ln>
                <a:solidFill>
                  <a:schemeClr val="bg1"/>
                </a:solidFill>
                <a:latin typeface="メイリオ" panose="020B0604030504040204" pitchFamily="50" charset="-128"/>
                <a:ea typeface="メイリオ" panose="020B0604030504040204" pitchFamily="50" charset="-128"/>
              </a:rPr>
              <a:t>BCP</a:t>
            </a:r>
            <a:r>
              <a:rPr lang="ja-JP" altLang="en-US" sz="1400" dirty="0">
                <a:ln w="76200">
                  <a:solidFill>
                    <a:schemeClr val="bg1"/>
                  </a:solidFill>
                </a:ln>
                <a:solidFill>
                  <a:schemeClr val="bg1"/>
                </a:solidFill>
                <a:latin typeface="メイリオ" panose="020B0604030504040204" pitchFamily="50" charset="-128"/>
                <a:ea typeface="メイリオ" panose="020B0604030504040204" pitchFamily="50" charset="-128"/>
              </a:rPr>
              <a:t>対策として弊社がご提供するソリューションをご紹介いたします。</a:t>
            </a:r>
          </a:p>
        </p:txBody>
      </p:sp>
      <p:sp>
        <p:nvSpPr>
          <p:cNvPr id="109" name="テキスト ボックス 26"/>
          <p:cNvSpPr txBox="1">
            <a:spLocks noChangeArrowheads="1"/>
          </p:cNvSpPr>
          <p:nvPr/>
        </p:nvSpPr>
        <p:spPr bwMode="auto">
          <a:xfrm>
            <a:off x="14288" y="4278891"/>
            <a:ext cx="6958012"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en-US" altLang="ja-JP" sz="1400" dirty="0">
                <a:latin typeface="メイリオ" panose="020B0604030504040204" pitchFamily="50" charset="-128"/>
                <a:ea typeface="メイリオ" panose="020B0604030504040204" pitchFamily="50" charset="-128"/>
              </a:rPr>
              <a:t>9</a:t>
            </a:r>
            <a:r>
              <a:rPr lang="ja-JP" altLang="en-US" sz="1400" dirty="0">
                <a:latin typeface="メイリオ" panose="020B0604030504040204" pitchFamily="50" charset="-128"/>
                <a:ea typeface="メイリオ" panose="020B0604030504040204" pitchFamily="50" charset="-128"/>
              </a:rPr>
              <a:t>月は災害が起きやすい時期と言われており、地震や台風により、</a:t>
            </a:r>
            <a:endParaRPr lang="en-US" altLang="ja-JP" sz="1400" dirty="0">
              <a:latin typeface="メイリオ" panose="020B0604030504040204" pitchFamily="50" charset="-128"/>
              <a:ea typeface="メイリオ" panose="020B0604030504040204" pitchFamily="50" charset="-128"/>
            </a:endParaRPr>
          </a:p>
          <a:p>
            <a:pPr>
              <a:lnSpc>
                <a:spcPct val="110000"/>
              </a:lnSpc>
            </a:pPr>
            <a:r>
              <a:rPr lang="ja-JP" altLang="en-US" sz="1400" dirty="0">
                <a:latin typeface="メイリオ" panose="020B0604030504040204" pitchFamily="50" charset="-128"/>
                <a:ea typeface="メイリオ" panose="020B0604030504040204" pitchFamily="50" charset="-128"/>
              </a:rPr>
              <a:t>大きな災害をもたらすケースも数多くあります。</a:t>
            </a:r>
            <a:endParaRPr lang="en-US" altLang="ja-JP" sz="1400" dirty="0">
              <a:latin typeface="メイリオ" panose="020B0604030504040204" pitchFamily="50" charset="-128"/>
              <a:ea typeface="メイリオ" panose="020B0604030504040204" pitchFamily="50" charset="-128"/>
            </a:endParaRPr>
          </a:p>
          <a:p>
            <a:pPr>
              <a:lnSpc>
                <a:spcPct val="110000"/>
              </a:lnSpc>
            </a:pPr>
            <a:r>
              <a:rPr lang="ja-JP" altLang="en-US" sz="1400" dirty="0">
                <a:latin typeface="メイリオ" panose="020B0604030504040204" pitchFamily="50" charset="-128"/>
                <a:ea typeface="メイリオ" panose="020B0604030504040204" pitchFamily="50" charset="-128"/>
              </a:rPr>
              <a:t>そのため、災害が起きる前に予め対策をする企業が増えています。</a:t>
            </a:r>
            <a:endParaRPr lang="en-US" altLang="ja-JP" sz="1400" dirty="0">
              <a:latin typeface="メイリオ" panose="020B0604030504040204" pitchFamily="50" charset="-128"/>
              <a:ea typeface="メイリオ" panose="020B0604030504040204" pitchFamily="50" charset="-128"/>
            </a:endParaRPr>
          </a:p>
          <a:p>
            <a:pPr>
              <a:lnSpc>
                <a:spcPct val="110000"/>
              </a:lnSpc>
            </a:pPr>
            <a:r>
              <a:rPr lang="ja-JP" altLang="en-US" sz="1400" dirty="0">
                <a:latin typeface="メイリオ" panose="020B0604030504040204" pitchFamily="50" charset="-128"/>
                <a:ea typeface="メイリオ" panose="020B0604030504040204" pitchFamily="50" charset="-128"/>
              </a:rPr>
              <a:t>今回は防災･</a:t>
            </a:r>
            <a:r>
              <a:rPr lang="en-US" altLang="ja-JP" sz="1400" dirty="0">
                <a:latin typeface="メイリオ" panose="020B0604030504040204" pitchFamily="50" charset="-128"/>
                <a:ea typeface="メイリオ" panose="020B0604030504040204" pitchFamily="50" charset="-128"/>
              </a:rPr>
              <a:t>BCP</a:t>
            </a:r>
            <a:r>
              <a:rPr lang="ja-JP" altLang="en-US" sz="1400" dirty="0">
                <a:latin typeface="メイリオ" panose="020B0604030504040204" pitchFamily="50" charset="-128"/>
                <a:ea typeface="メイリオ" panose="020B0604030504040204" pitchFamily="50" charset="-128"/>
              </a:rPr>
              <a:t>対策として弊社がご提供するソリューションをご紹介いたします。</a:t>
            </a:r>
          </a:p>
        </p:txBody>
      </p:sp>
      <p:sp>
        <p:nvSpPr>
          <p:cNvPr id="4" name="テキスト ボックス 88">
            <a:extLst>
              <a:ext uri="{FF2B5EF4-FFF2-40B4-BE49-F238E27FC236}">
                <a16:creationId xmlns:a16="http://schemas.microsoft.com/office/drawing/2014/main" id="{62A0927F-B0A6-0457-944E-643EBA77D571}"/>
              </a:ext>
            </a:extLst>
          </p:cNvPr>
          <p:cNvSpPr txBox="1">
            <a:spLocks noChangeArrowheads="1"/>
          </p:cNvSpPr>
          <p:nvPr/>
        </p:nvSpPr>
        <p:spPr bwMode="auto">
          <a:xfrm>
            <a:off x="0" y="2498298"/>
            <a:ext cx="68476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6000" b="1" dirty="0">
                <a:solidFill>
                  <a:srgbClr val="FFFF00"/>
                </a:solidFill>
                <a:latin typeface="メイリオ" panose="020B0604030504040204" pitchFamily="50" charset="-128"/>
                <a:ea typeface="メイリオ" panose="020B0604030504040204" pitchFamily="50" charset="-128"/>
              </a:rPr>
              <a:t>防災</a:t>
            </a:r>
            <a:r>
              <a:rPr lang="ja-JP" altLang="en-US" sz="4800" b="1" dirty="0">
                <a:solidFill>
                  <a:schemeClr val="bg1"/>
                </a:solidFill>
                <a:latin typeface="メイリオ" panose="020B0604030504040204" pitchFamily="50" charset="-128"/>
                <a:ea typeface="メイリオ" panose="020B0604030504040204" pitchFamily="50" charset="-128"/>
              </a:rPr>
              <a:t>対策・</a:t>
            </a:r>
            <a:r>
              <a:rPr lang="en-US" altLang="ja-JP" sz="6000" b="1" dirty="0">
                <a:solidFill>
                  <a:srgbClr val="FFFF00"/>
                </a:solidFill>
                <a:latin typeface="メイリオ" panose="020B0604030504040204" pitchFamily="50" charset="-128"/>
                <a:ea typeface="メイリオ" panose="020B0604030504040204" pitchFamily="50" charset="-128"/>
              </a:rPr>
              <a:t>BCP</a:t>
            </a:r>
            <a:r>
              <a:rPr lang="ja-JP" altLang="en-US" sz="4800" b="1" dirty="0">
                <a:solidFill>
                  <a:schemeClr val="bg1"/>
                </a:solidFill>
                <a:latin typeface="メイリオ" panose="020B0604030504040204" pitchFamily="50" charset="-128"/>
                <a:ea typeface="メイリオ" panose="020B0604030504040204" pitchFamily="50" charset="-128"/>
              </a:rPr>
              <a:t>対策</a:t>
            </a:r>
          </a:p>
        </p:txBody>
      </p:sp>
      <p:sp>
        <p:nvSpPr>
          <p:cNvPr id="5" name="テキスト ボックス 88">
            <a:extLst>
              <a:ext uri="{FF2B5EF4-FFF2-40B4-BE49-F238E27FC236}">
                <a16:creationId xmlns:a16="http://schemas.microsoft.com/office/drawing/2014/main" id="{ED4233A2-5522-6AD6-624F-8466258ABFF5}"/>
              </a:ext>
            </a:extLst>
          </p:cNvPr>
          <p:cNvSpPr txBox="1">
            <a:spLocks noChangeArrowheads="1"/>
          </p:cNvSpPr>
          <p:nvPr/>
        </p:nvSpPr>
        <p:spPr bwMode="auto">
          <a:xfrm>
            <a:off x="-12700" y="3441610"/>
            <a:ext cx="6892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4800" b="1" dirty="0">
                <a:solidFill>
                  <a:schemeClr val="bg1"/>
                </a:solidFill>
                <a:latin typeface="メイリオ" panose="020B0604030504040204" pitchFamily="50" charset="-128"/>
                <a:ea typeface="メイリオ" panose="020B0604030504040204" pitchFamily="50" charset="-128"/>
              </a:rPr>
              <a:t>早めに始めませんか？</a:t>
            </a:r>
          </a:p>
        </p:txBody>
      </p:sp>
      <p:sp>
        <p:nvSpPr>
          <p:cNvPr id="44" name="角丸四角形 47">
            <a:extLst>
              <a:ext uri="{FF2B5EF4-FFF2-40B4-BE49-F238E27FC236}">
                <a16:creationId xmlns:a16="http://schemas.microsoft.com/office/drawing/2014/main" id="{91F968A0-9F24-4B28-356C-9BD58F5EEE43}"/>
              </a:ext>
            </a:extLst>
          </p:cNvPr>
          <p:cNvSpPr/>
          <p:nvPr/>
        </p:nvSpPr>
        <p:spPr>
          <a:xfrm>
            <a:off x="131691" y="5928600"/>
            <a:ext cx="3219062" cy="600899"/>
          </a:xfrm>
          <a:prstGeom prst="roundRect">
            <a:avLst>
              <a:gd name="adj" fmla="val 1387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テキスト ボックス 59">
            <a:extLst>
              <a:ext uri="{FF2B5EF4-FFF2-40B4-BE49-F238E27FC236}">
                <a16:creationId xmlns:a16="http://schemas.microsoft.com/office/drawing/2014/main" id="{1DBCAF68-7723-38EC-0E50-D10715FBD165}"/>
              </a:ext>
            </a:extLst>
          </p:cNvPr>
          <p:cNvSpPr txBox="1">
            <a:spLocks noChangeArrowheads="1"/>
          </p:cNvSpPr>
          <p:nvPr/>
        </p:nvSpPr>
        <p:spPr bwMode="auto">
          <a:xfrm>
            <a:off x="417092" y="5941543"/>
            <a:ext cx="27238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b="1" dirty="0">
                <a:latin typeface="メイリオ" panose="020B0604030504040204" pitchFamily="50" charset="-128"/>
                <a:ea typeface="メイリオ" panose="020B0604030504040204" pitchFamily="50" charset="-128"/>
              </a:rPr>
              <a:t>必要な物を防災士が選定</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防災バッグ</a:t>
            </a:r>
            <a:endParaRPr lang="en-US" altLang="ja-JP" b="1" dirty="0">
              <a:latin typeface="メイリオ" panose="020B0604030504040204" pitchFamily="50" charset="-128"/>
              <a:ea typeface="メイリオ" panose="020B0604030504040204" pitchFamily="50" charset="-128"/>
            </a:endParaRPr>
          </a:p>
        </p:txBody>
      </p:sp>
      <p:pic>
        <p:nvPicPr>
          <p:cNvPr id="1026" name="Picture 2">
            <a:extLst>
              <a:ext uri="{FF2B5EF4-FFF2-40B4-BE49-F238E27FC236}">
                <a16:creationId xmlns:a16="http://schemas.microsoft.com/office/drawing/2014/main" id="{956A09DA-2D51-14B6-4449-BD080D670E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994" y="6543119"/>
            <a:ext cx="1545458" cy="15454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B5008BC-AE29-AE63-7BA8-BA4515FC81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25208" y="6643938"/>
            <a:ext cx="1613074" cy="1144088"/>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a:extLst>
              <a:ext uri="{FF2B5EF4-FFF2-40B4-BE49-F238E27FC236}">
                <a16:creationId xmlns:a16="http://schemas.microsoft.com/office/drawing/2014/main" id="{7D0ABD19-B5A6-5F30-4E40-C52876EAB0E3}"/>
              </a:ext>
            </a:extLst>
          </p:cNvPr>
          <p:cNvSpPr/>
          <p:nvPr/>
        </p:nvSpPr>
        <p:spPr>
          <a:xfrm>
            <a:off x="11843" y="7967536"/>
            <a:ext cx="3338910" cy="830997"/>
          </a:xfrm>
          <a:prstGeom prst="rect">
            <a:avLst/>
          </a:prstGeom>
        </p:spPr>
        <p:txBody>
          <a:bodyPr wrap="square">
            <a:spAutoFit/>
          </a:bodyPr>
          <a:lstStyle/>
          <a:p>
            <a:pPr>
              <a:defRPr/>
            </a:pPr>
            <a:r>
              <a:rPr lang="ja-JP" altLang="en-US" sz="1200" dirty="0">
                <a:latin typeface="メイリオ" panose="020B0604030504040204" pitchFamily="50" charset="-128"/>
                <a:ea typeface="メイリオ" panose="020B0604030504040204" pitchFamily="50" charset="-128"/>
              </a:rPr>
              <a:t>防災士の資格をもつ担当者が必要な製品を選定し災害時に必要な</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点が入った防災セット。万が一に備えて持っておきたいバッグとなってます。</a:t>
            </a:r>
            <a:endParaRPr lang="en-US" altLang="ja-JP" sz="1200" dirty="0">
              <a:latin typeface="メイリオ" panose="020B0604030504040204" pitchFamily="50" charset="-128"/>
              <a:ea typeface="メイリオ" panose="020B0604030504040204" pitchFamily="50" charset="-128"/>
            </a:endParaRPr>
          </a:p>
        </p:txBody>
      </p:sp>
      <p:sp>
        <p:nvSpPr>
          <p:cNvPr id="47" name="角丸四角形 61">
            <a:extLst>
              <a:ext uri="{FF2B5EF4-FFF2-40B4-BE49-F238E27FC236}">
                <a16:creationId xmlns:a16="http://schemas.microsoft.com/office/drawing/2014/main" id="{8129251D-29A3-5D4D-9D9B-B7DDE83528C6}"/>
              </a:ext>
            </a:extLst>
          </p:cNvPr>
          <p:cNvSpPr/>
          <p:nvPr/>
        </p:nvSpPr>
        <p:spPr>
          <a:xfrm>
            <a:off x="3494984" y="5911430"/>
            <a:ext cx="3252787" cy="608012"/>
          </a:xfrm>
          <a:prstGeom prst="roundRect">
            <a:avLst>
              <a:gd name="adj" fmla="val 1223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テキスト ボックス 59">
            <a:extLst>
              <a:ext uri="{FF2B5EF4-FFF2-40B4-BE49-F238E27FC236}">
                <a16:creationId xmlns:a16="http://schemas.microsoft.com/office/drawing/2014/main" id="{16531F5D-1EAA-09C2-EE24-66C469DF0CD4}"/>
              </a:ext>
            </a:extLst>
          </p:cNvPr>
          <p:cNvSpPr txBox="1">
            <a:spLocks noChangeArrowheads="1"/>
          </p:cNvSpPr>
          <p:nvPr/>
        </p:nvSpPr>
        <p:spPr bwMode="auto">
          <a:xfrm>
            <a:off x="3806077" y="5948893"/>
            <a:ext cx="27238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b="1" dirty="0">
                <a:latin typeface="メイリオ" panose="020B0604030504040204" pitchFamily="50" charset="-128"/>
                <a:ea typeface="メイリオ" panose="020B0604030504040204" pitchFamily="50" charset="-128"/>
              </a:rPr>
              <a:t>カセットボンベを使って</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電気を確保</a:t>
            </a:r>
            <a:endParaRPr lang="en-US" altLang="ja-JP" b="1" dirty="0">
              <a:latin typeface="メイリオ" panose="020B0604030504040204" pitchFamily="50" charset="-128"/>
              <a:ea typeface="メイリオ" panose="020B0604030504040204" pitchFamily="50" charset="-128"/>
            </a:endParaRPr>
          </a:p>
        </p:txBody>
      </p:sp>
      <p:sp>
        <p:nvSpPr>
          <p:cNvPr id="53" name="AutoShape 6">
            <a:extLst>
              <a:ext uri="{FF2B5EF4-FFF2-40B4-BE49-F238E27FC236}">
                <a16:creationId xmlns:a16="http://schemas.microsoft.com/office/drawing/2014/main" id="{B7E67D40-24B0-7474-0C0C-F37F13522345}"/>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7" name="図 56" descr="グラフィカル ユーザー インターフェイス&#10;&#10;AI 生成コンテンツは誤りを含む可能性があります。">
            <a:extLst>
              <a:ext uri="{FF2B5EF4-FFF2-40B4-BE49-F238E27FC236}">
                <a16:creationId xmlns:a16="http://schemas.microsoft.com/office/drawing/2014/main" id="{5E3F00B1-5DC1-4138-1B71-1FEC5BF593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19720" y="6550214"/>
            <a:ext cx="1306286" cy="1306286"/>
          </a:xfrm>
          <a:prstGeom prst="rect">
            <a:avLst/>
          </a:prstGeom>
        </p:spPr>
      </p:pic>
      <p:sp>
        <p:nvSpPr>
          <p:cNvPr id="60" name="正方形/長方形 59">
            <a:extLst>
              <a:ext uri="{FF2B5EF4-FFF2-40B4-BE49-F238E27FC236}">
                <a16:creationId xmlns:a16="http://schemas.microsoft.com/office/drawing/2014/main" id="{3D2CD379-A6CA-3E25-DC76-F3F672E95A16}"/>
              </a:ext>
            </a:extLst>
          </p:cNvPr>
          <p:cNvSpPr/>
          <p:nvPr/>
        </p:nvSpPr>
        <p:spPr>
          <a:xfrm>
            <a:off x="3493294" y="7941225"/>
            <a:ext cx="3338910" cy="830997"/>
          </a:xfrm>
          <a:prstGeom prst="rect">
            <a:avLst/>
          </a:prstGeom>
        </p:spPr>
        <p:txBody>
          <a:bodyPr wrap="square">
            <a:spAutoFit/>
          </a:bodyPr>
          <a:lstStyle/>
          <a:p>
            <a:pPr>
              <a:defRPr/>
            </a:pPr>
            <a:r>
              <a:rPr lang="ja-JP" altLang="en-US" sz="1200" dirty="0">
                <a:latin typeface="メイリオ" panose="020B0604030504040204" pitchFamily="50" charset="-128"/>
                <a:ea typeface="メイリオ" panose="020B0604030504040204" pitchFamily="50" charset="-128"/>
              </a:rPr>
              <a:t>持ち運びに便利なハンディタイプのインバーター搭載発電機。燃料は扱いやすく、入手しやすいカセットコンロ用のカセットボンベで長期保管にも適しています。</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8707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楽天市場】Jackery 【2025年5月末までキャンペーン ...">
            <a:extLst>
              <a:ext uri="{FF2B5EF4-FFF2-40B4-BE49-F238E27FC236}">
                <a16:creationId xmlns:a16="http://schemas.microsoft.com/office/drawing/2014/main" id="{D4DD584E-7667-C43B-7FF4-11B385C653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6585" y="3698377"/>
            <a:ext cx="1451415" cy="1451415"/>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a:extLst>
              <a:ext uri="{FF2B5EF4-FFF2-40B4-BE49-F238E27FC236}">
                <a16:creationId xmlns:a16="http://schemas.microsoft.com/office/drawing/2014/main" id="{7A06CB54-A209-694C-A3E1-50D96BA298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0151" y="1075111"/>
            <a:ext cx="1463034" cy="1463034"/>
          </a:xfrm>
          <a:prstGeom prst="rect">
            <a:avLst/>
          </a:prstGeom>
        </p:spPr>
      </p:pic>
      <p:pic>
        <p:nvPicPr>
          <p:cNvPr id="33" name="図 32" descr="建物, 色付け, カラフル, 小さい が含まれている画像&#10;&#10;AI 生成コンテンツは誤りを含む可能性があります。">
            <a:extLst>
              <a:ext uri="{FF2B5EF4-FFF2-40B4-BE49-F238E27FC236}">
                <a16:creationId xmlns:a16="http://schemas.microsoft.com/office/drawing/2014/main" id="{B14065B4-0222-C4EC-A777-B6DD5BF43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3543" y="859428"/>
            <a:ext cx="1767548" cy="1767548"/>
          </a:xfrm>
          <a:prstGeom prst="rect">
            <a:avLst/>
          </a:prstGeom>
        </p:spPr>
      </p:pic>
      <p:sp>
        <p:nvSpPr>
          <p:cNvPr id="36" name="正方形/長方形 35"/>
          <p:cNvSpPr/>
          <p:nvPr/>
        </p:nvSpPr>
        <p:spPr>
          <a:xfrm>
            <a:off x="174538" y="8941181"/>
            <a:ext cx="3638900" cy="473784"/>
          </a:xfrm>
          <a:prstGeom prst="rect">
            <a:avLst/>
          </a:prstGeom>
        </p:spPr>
        <p:txBody>
          <a:bodyPr wrap="square">
            <a:spAutoFit/>
          </a:bodyPr>
          <a:lstStyle/>
          <a:p>
            <a:pPr eaLnBrk="1" fontAlgn="auto" hangingPunct="1">
              <a:lnSpc>
                <a:spcPct val="110000"/>
              </a:lnSpc>
              <a:spcBef>
                <a:spcPts val="0"/>
              </a:spcBef>
              <a:spcAft>
                <a:spcPts val="0"/>
              </a:spcAft>
              <a:defRPr/>
            </a:pPr>
            <a:r>
              <a:rPr lang="ja-JP" altLang="en-US" sz="1200" kern="0" dirty="0">
                <a:solidFill>
                  <a:sysClr val="windowText" lastClr="000000"/>
                </a:solidFill>
                <a:latin typeface="HGPｺﾞｼｯｸE" pitchFamily="50" charset="-128"/>
                <a:ea typeface="HGPｺﾞｼｯｸE" pitchFamily="50" charset="-128"/>
              </a:rPr>
              <a:t>□ 防災対策･</a:t>
            </a:r>
            <a:r>
              <a:rPr lang="en-US" altLang="ja-JP" sz="1200" kern="0" dirty="0">
                <a:solidFill>
                  <a:sysClr val="windowText" lastClr="000000"/>
                </a:solidFill>
                <a:latin typeface="HGPｺﾞｼｯｸE" pitchFamily="50" charset="-128"/>
                <a:ea typeface="HGPｺﾞｼｯｸE" pitchFamily="50" charset="-128"/>
              </a:rPr>
              <a:t>BCP</a:t>
            </a:r>
            <a:r>
              <a:rPr lang="ja-JP" altLang="en-US" sz="1200" kern="0" dirty="0">
                <a:solidFill>
                  <a:sysClr val="windowText" lastClr="000000"/>
                </a:solidFill>
                <a:latin typeface="HGPｺﾞｼｯｸE" pitchFamily="50" charset="-128"/>
                <a:ea typeface="HGPｺﾞｼｯｸE" pitchFamily="50" charset="-128"/>
              </a:rPr>
              <a:t>で興味があるものがある</a:t>
            </a:r>
            <a:endParaRPr lang="en-US" altLang="ja-JP" sz="1200" kern="0" dirty="0">
              <a:solidFill>
                <a:sysClr val="windowText" lastClr="000000"/>
              </a:solidFill>
              <a:latin typeface="HGPｺﾞｼｯｸE" pitchFamily="50" charset="-128"/>
              <a:ea typeface="HGPｺﾞｼｯｸE" pitchFamily="50" charset="-128"/>
            </a:endParaRPr>
          </a:p>
          <a:p>
            <a:pPr eaLnBrk="1" fontAlgn="auto" hangingPunct="1">
              <a:lnSpc>
                <a:spcPct val="110000"/>
              </a:lnSpc>
              <a:spcBef>
                <a:spcPts val="0"/>
              </a:spcBef>
              <a:spcAft>
                <a:spcPts val="0"/>
              </a:spcAft>
              <a:defRPr/>
            </a:pPr>
            <a:r>
              <a:rPr lang="ja-JP" altLang="en-US" sz="1200" kern="0" dirty="0">
                <a:solidFill>
                  <a:sysClr val="windowText" lastClr="000000"/>
                </a:solidFill>
                <a:latin typeface="HGPｺﾞｼｯｸE" pitchFamily="50" charset="-128"/>
                <a:ea typeface="HGPｺﾞｼｯｸE" pitchFamily="50" charset="-128"/>
              </a:rPr>
              <a:t>□ 防災対策･</a:t>
            </a:r>
            <a:r>
              <a:rPr lang="en-US" altLang="ja-JP" sz="1200" kern="0" dirty="0">
                <a:solidFill>
                  <a:sysClr val="windowText" lastClr="000000"/>
                </a:solidFill>
                <a:latin typeface="HGPｺﾞｼｯｸE" pitchFamily="50" charset="-128"/>
                <a:ea typeface="HGPｺﾞｼｯｸE" pitchFamily="50" charset="-128"/>
              </a:rPr>
              <a:t>BCP</a:t>
            </a:r>
            <a:r>
              <a:rPr lang="ja-JP" altLang="en-US" sz="1200" kern="0" dirty="0">
                <a:solidFill>
                  <a:sysClr val="windowText" lastClr="000000"/>
                </a:solidFill>
                <a:latin typeface="HGPｺﾞｼｯｸE" pitchFamily="50" charset="-128"/>
                <a:ea typeface="HGPｺﾞｼｯｸE" pitchFamily="50" charset="-128"/>
              </a:rPr>
              <a:t>について相談したい</a:t>
            </a:r>
            <a:endParaRPr lang="en-US" altLang="ja-JP" sz="1200" kern="0" dirty="0">
              <a:solidFill>
                <a:sysClr val="windowText" lastClr="000000"/>
              </a:solidFill>
              <a:latin typeface="HGPｺﾞｼｯｸE" pitchFamily="50" charset="-128"/>
              <a:ea typeface="HGPｺﾞｼｯｸE" pitchFamily="50" charset="-128"/>
            </a:endParaRPr>
          </a:p>
        </p:txBody>
      </p:sp>
      <p:sp>
        <p:nvSpPr>
          <p:cNvPr id="37" name="AutoShape 1134"/>
          <p:cNvSpPr>
            <a:spLocks noChangeArrowheads="1"/>
          </p:cNvSpPr>
          <p:nvPr/>
        </p:nvSpPr>
        <p:spPr bwMode="auto">
          <a:xfrm>
            <a:off x="17463" y="8421271"/>
            <a:ext cx="6823075" cy="1464816"/>
          </a:xfrm>
          <a:prstGeom prst="roundRect">
            <a:avLst>
              <a:gd name="adj" fmla="val 16667"/>
            </a:avLst>
          </a:prstGeom>
          <a:noFill/>
          <a:ln w="28575">
            <a:solidFill>
              <a:srgbClr val="0070C0"/>
            </a:solidFill>
            <a:round/>
            <a:headEnd/>
            <a:tailEnd/>
          </a:ln>
        </p:spPr>
        <p:txBody>
          <a:bodyPr wrap="none" anchor="ctr"/>
          <a:lstStyle/>
          <a:p>
            <a:endParaRPr lang="ja-JP" altLang="en-US" dirty="0">
              <a:solidFill>
                <a:srgbClr val="000000"/>
              </a:solidFill>
              <a:latin typeface="Calibri" pitchFamily="34" charset="0"/>
            </a:endParaRPr>
          </a:p>
        </p:txBody>
      </p:sp>
      <p:sp>
        <p:nvSpPr>
          <p:cNvPr id="38" name="Text Box 7"/>
          <p:cNvSpPr txBox="1">
            <a:spLocks noChangeArrowheads="1"/>
          </p:cNvSpPr>
          <p:nvPr/>
        </p:nvSpPr>
        <p:spPr bwMode="auto">
          <a:xfrm>
            <a:off x="-30162" y="8465840"/>
            <a:ext cx="3311525" cy="571500"/>
          </a:xfrm>
          <a:prstGeom prst="rect">
            <a:avLst/>
          </a:prstGeom>
          <a:noFill/>
          <a:ln w="9525">
            <a:noFill/>
            <a:miter lim="800000"/>
            <a:headEnd/>
            <a:tailEnd/>
          </a:ln>
        </p:spPr>
        <p:txBody>
          <a:bodyPr lIns="0" tIns="0" rIns="0" bIns="0"/>
          <a:lstStyle/>
          <a:p>
            <a:pPr algn="ctr">
              <a:lnSpc>
                <a:spcPct val="96000"/>
              </a:lnSpc>
              <a:spcAft>
                <a:spcPts val="350"/>
              </a:spcAft>
            </a:pPr>
            <a:r>
              <a:rPr lang="en-US" altLang="ja-JP" sz="1200" dirty="0">
                <a:solidFill>
                  <a:srgbClr val="0070C0"/>
                </a:solidFill>
                <a:latin typeface="HGP創英角ｺﾞｼｯｸUB" pitchFamily="50" charset="-128"/>
                <a:ea typeface="HGP創英角ｺﾞｼｯｸUB" pitchFamily="50" charset="-128"/>
              </a:rPr>
              <a:t>◆◇◆ </a:t>
            </a:r>
            <a:r>
              <a:rPr lang="ja-JP" altLang="en-US" sz="1200" dirty="0">
                <a:solidFill>
                  <a:srgbClr val="0070C0"/>
                </a:solidFill>
                <a:latin typeface="HGP創英角ｺﾞｼｯｸUB" pitchFamily="50" charset="-128"/>
                <a:ea typeface="HGP創英角ｺﾞｼｯｸUB" pitchFamily="50" charset="-128"/>
              </a:rPr>
              <a:t>お客様お問い合わせ記入欄 ◆◇◆</a:t>
            </a:r>
          </a:p>
          <a:p>
            <a:pPr algn="ctr">
              <a:lnSpc>
                <a:spcPts val="900"/>
              </a:lnSpc>
            </a:pPr>
            <a:r>
              <a:rPr lang="ja-JP" altLang="en-US" sz="800" dirty="0">
                <a:latin typeface="ＭＳ Ｐゴシック" charset="-128"/>
                <a:ea typeface="HGP創英角ｺﾞｼｯｸUB" pitchFamily="50" charset="-128"/>
              </a:rPr>
              <a:t>今回の記事内容に関しまして、ご質問・ご不明な点などございましたら</a:t>
            </a:r>
          </a:p>
          <a:p>
            <a:pPr algn="ctr">
              <a:lnSpc>
                <a:spcPts val="900"/>
              </a:lnSpc>
            </a:pPr>
            <a:r>
              <a:rPr lang="ja-JP" altLang="en-US" sz="800" dirty="0">
                <a:latin typeface="ＭＳ Ｐゴシック" charset="-128"/>
                <a:ea typeface="HGP創英角ｺﾞｼｯｸUB" pitchFamily="50" charset="-128"/>
              </a:rPr>
              <a:t>下記ご記入の上、ＦＡＸして頂くか、電話にてお問い合わせ下さい。</a:t>
            </a:r>
          </a:p>
        </p:txBody>
      </p:sp>
      <p:grpSp>
        <p:nvGrpSpPr>
          <p:cNvPr id="39" name="グループ化 38"/>
          <p:cNvGrpSpPr/>
          <p:nvPr/>
        </p:nvGrpSpPr>
        <p:grpSpPr>
          <a:xfrm>
            <a:off x="3508409" y="8554488"/>
            <a:ext cx="3302000" cy="852487"/>
            <a:chOff x="3429000" y="7790567"/>
            <a:chExt cx="3302000" cy="852487"/>
          </a:xfrm>
        </p:grpSpPr>
        <p:sp>
          <p:nvSpPr>
            <p:cNvPr id="40" name="Text Box 12"/>
            <p:cNvSpPr txBox="1">
              <a:spLocks noChangeArrowheads="1"/>
            </p:cNvSpPr>
            <p:nvPr/>
          </p:nvSpPr>
          <p:spPr bwMode="auto">
            <a:xfrm>
              <a:off x="3429000" y="7790567"/>
              <a:ext cx="3302000" cy="852487"/>
            </a:xfrm>
            <a:prstGeom prst="rect">
              <a:avLst/>
            </a:prstGeom>
            <a:noFill/>
            <a:ln w="9525">
              <a:noFill/>
              <a:miter lim="800000"/>
              <a:headEnd/>
              <a:tailEnd/>
            </a:ln>
          </p:spPr>
          <p:txBody>
            <a:bodyPr lIns="74295" tIns="8890" rIns="74295" bIns="8890"/>
            <a:lstStyle/>
            <a:p>
              <a:pPr algn="just">
                <a:lnSpc>
                  <a:spcPct val="160000"/>
                </a:lnSpc>
              </a:pPr>
              <a:r>
                <a:rPr lang="ja-JP" altLang="en-US" sz="800">
                  <a:latin typeface="HGPｺﾞｼｯｸM" pitchFamily="50" charset="-128"/>
                  <a:ea typeface="HGPｺﾞｼｯｸM" pitchFamily="50" charset="-128"/>
                </a:rPr>
                <a:t>お名前                                                       </a:t>
              </a:r>
            </a:p>
            <a:p>
              <a:pPr algn="just">
                <a:lnSpc>
                  <a:spcPct val="160000"/>
                </a:lnSpc>
              </a:pPr>
              <a:r>
                <a:rPr lang="ja-JP" altLang="en-US" sz="800">
                  <a:latin typeface="HGPｺﾞｼｯｸM" pitchFamily="50" charset="-128"/>
                  <a:ea typeface="HGPｺﾞｼｯｸM" pitchFamily="50" charset="-128"/>
                </a:rPr>
                <a:t>貴社名                                                       </a:t>
              </a:r>
            </a:p>
            <a:p>
              <a:pPr algn="just">
                <a:lnSpc>
                  <a:spcPct val="160000"/>
                </a:lnSpc>
              </a:pPr>
              <a:r>
                <a:rPr lang="ja-JP" altLang="en-US" sz="800">
                  <a:latin typeface="HGPｺﾞｼｯｸM" pitchFamily="50" charset="-128"/>
                  <a:ea typeface="HGPｺﾞｼｯｸM" pitchFamily="50" charset="-128"/>
                </a:rPr>
                <a:t>ご住所  〒                                                   </a:t>
              </a:r>
            </a:p>
            <a:p>
              <a:pPr algn="just">
                <a:lnSpc>
                  <a:spcPct val="160000"/>
                </a:lnSpc>
              </a:pPr>
              <a:r>
                <a:rPr lang="ja-JP" altLang="en-US" sz="800">
                  <a:latin typeface="HGPｺﾞｼｯｸM" pitchFamily="50" charset="-128"/>
                  <a:ea typeface="HGPｺﾞｼｯｸM" pitchFamily="50" charset="-128"/>
                </a:rPr>
                <a:t>電話番号                                                     </a:t>
              </a:r>
              <a:endParaRPr lang="ja-JP" altLang="en-US" sz="1600">
                <a:latin typeface="HGPｺﾞｼｯｸM" pitchFamily="50" charset="-128"/>
                <a:ea typeface="HGPｺﾞｼｯｸM" pitchFamily="50" charset="-128"/>
              </a:endParaRPr>
            </a:p>
          </p:txBody>
        </p:sp>
        <p:cxnSp>
          <p:nvCxnSpPr>
            <p:cNvPr id="41" name="直線コネクタ 40"/>
            <p:cNvCxnSpPr/>
            <p:nvPr/>
          </p:nvCxnSpPr>
          <p:spPr>
            <a:xfrm>
              <a:off x="3502025" y="7974717"/>
              <a:ext cx="3095625"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502025" y="8177917"/>
              <a:ext cx="3095625"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502025" y="8371592"/>
              <a:ext cx="3095625"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502025" y="8571617"/>
              <a:ext cx="3095625"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45" name="Text Box 1133"/>
          <p:cNvSpPr txBox="1">
            <a:spLocks noChangeArrowheads="1"/>
          </p:cNvSpPr>
          <p:nvPr/>
        </p:nvSpPr>
        <p:spPr bwMode="auto">
          <a:xfrm>
            <a:off x="88151" y="9391838"/>
            <a:ext cx="3512343"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1600"/>
              </a:lnSpc>
              <a:spcBef>
                <a:spcPct val="0"/>
              </a:spcBef>
              <a:buFontTx/>
              <a:buNone/>
            </a:pPr>
            <a:r>
              <a:rPr lang="zh-TW" altLang="en-US" sz="1100" dirty="0">
                <a:solidFill>
                  <a:srgbClr val="000000"/>
                </a:solidFill>
                <a:latin typeface="HGP創英角ｺﾞｼｯｸUB" panose="020B0900000000000000" pitchFamily="50" charset="-128"/>
                <a:ea typeface="HGP創英角ｺﾞｼｯｸUB" panose="020B0900000000000000" pitchFamily="50" charset="-128"/>
              </a:rPr>
              <a:t>〒</a:t>
            </a:r>
            <a:r>
              <a:rPr lang="en-US" altLang="zh-TW" sz="1100" dirty="0">
                <a:solidFill>
                  <a:srgbClr val="000000"/>
                </a:solidFill>
                <a:latin typeface="HGP創英角ｺﾞｼｯｸUB" panose="020B0900000000000000" pitchFamily="50" charset="-128"/>
                <a:ea typeface="HGP創英角ｺﾞｼｯｸUB" panose="020B0900000000000000" pitchFamily="50" charset="-128"/>
              </a:rPr>
              <a:t>253-0061 </a:t>
            </a:r>
            <a:r>
              <a:rPr lang="ja-JP" altLang="en-US" sz="1100" dirty="0">
                <a:solidFill>
                  <a:srgbClr val="000000"/>
                </a:solidFill>
                <a:latin typeface="HGP創英角ｺﾞｼｯｸUB" panose="020B0900000000000000" pitchFamily="50" charset="-128"/>
                <a:ea typeface="HGP創英角ｺﾞｼｯｸUB" panose="020B0900000000000000" pitchFamily="50" charset="-128"/>
              </a:rPr>
              <a:t>神奈川県茅ヶ崎市 南湖５－１６－１７　</a:t>
            </a:r>
            <a:endParaRPr lang="en-US" altLang="ja-JP" sz="1500" dirty="0">
              <a:solidFill>
                <a:srgbClr val="000000"/>
              </a:solidFill>
              <a:latin typeface="HGP創英角ｺﾞｼｯｸUB" panose="020B0900000000000000" pitchFamily="50" charset="-128"/>
              <a:ea typeface="HGP創英角ｺﾞｼｯｸUB" panose="020B0900000000000000" pitchFamily="50" charset="-128"/>
            </a:endParaRPr>
          </a:p>
          <a:p>
            <a:pPr>
              <a:lnSpc>
                <a:spcPts val="1600"/>
              </a:lnSpc>
              <a:spcBef>
                <a:spcPct val="0"/>
              </a:spcBef>
              <a:buFontTx/>
              <a:buNone/>
            </a:pPr>
            <a:r>
              <a:rPr lang="ja-JP" altLang="en-US" sz="1100" dirty="0">
                <a:solidFill>
                  <a:srgbClr val="000000"/>
                </a:solidFill>
                <a:latin typeface="HGP創英角ｺﾞｼｯｸUB" panose="020B0900000000000000" pitchFamily="50" charset="-128"/>
                <a:ea typeface="HGP創英角ｺﾞｼｯｸUB" panose="020B0900000000000000" pitchFamily="50" charset="-128"/>
              </a:rPr>
              <a:t>丸越の</a:t>
            </a:r>
            <a:r>
              <a:rPr lang="en-US" altLang="ja-JP" sz="1100" dirty="0">
                <a:solidFill>
                  <a:srgbClr val="000000"/>
                </a:solidFill>
                <a:latin typeface="HGP創英角ｺﾞｼｯｸUB" panose="020B0900000000000000" pitchFamily="50" charset="-128"/>
                <a:ea typeface="HGP創英角ｺﾞｼｯｸUB" panose="020B0900000000000000" pitchFamily="50" charset="-128"/>
              </a:rPr>
              <a:t>HP</a:t>
            </a:r>
            <a:r>
              <a:rPr lang="ja-JP" altLang="en-US" sz="1100" dirty="0">
                <a:solidFill>
                  <a:srgbClr val="000000"/>
                </a:solidFill>
                <a:latin typeface="HGP創英角ｺﾞｼｯｸUB" panose="020B0900000000000000" pitchFamily="50" charset="-128"/>
                <a:ea typeface="HGP創英角ｺﾞｼｯｸUB" panose="020B0900000000000000" pitchFamily="50" charset="-128"/>
              </a:rPr>
              <a:t>はコチラ ⇒ </a:t>
            </a:r>
            <a:r>
              <a:rPr lang="en-US" altLang="ja-JP" sz="1100" dirty="0">
                <a:solidFill>
                  <a:srgbClr val="000000"/>
                </a:solidFill>
                <a:latin typeface="HGP創英角ｺﾞｼｯｸUB" panose="020B0900000000000000" pitchFamily="50" charset="-128"/>
                <a:ea typeface="HGP創英角ｺﾞｼｯｸUB" panose="020B0900000000000000" pitchFamily="50" charset="-128"/>
              </a:rPr>
              <a:t>https://www.kk-marukoshi.com/</a:t>
            </a:r>
          </a:p>
        </p:txBody>
      </p:sp>
      <p:sp>
        <p:nvSpPr>
          <p:cNvPr id="46" name="正方形/長方形 60"/>
          <p:cNvSpPr>
            <a:spLocks noChangeArrowheads="1"/>
          </p:cNvSpPr>
          <p:nvPr/>
        </p:nvSpPr>
        <p:spPr bwMode="auto">
          <a:xfrm>
            <a:off x="3416815" y="9325864"/>
            <a:ext cx="3571057"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zh-CN"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TEL:0467-87-1551</a:t>
            </a:r>
            <a:r>
              <a:rPr lang="ja-JP" altLang="en-US" sz="1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担当：中戸川（ナカトガワ）</a:t>
            </a:r>
            <a:endParaRPr lang="en-US" altLang="ja-JP" sz="1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en-US" altLang="ja-JP" sz="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FAX:0467-85-2153</a:t>
            </a:r>
            <a:endParaRPr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endParaRPr lang="zh-CN" altLang="en-US" sz="1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43834" y="2551735"/>
            <a:ext cx="3330575" cy="430887"/>
          </a:xfrm>
          <a:prstGeom prst="rect">
            <a:avLst/>
          </a:prstGeom>
        </p:spPr>
        <p:txBody>
          <a:bodyPr>
            <a:spAutoFit/>
          </a:bodyPr>
          <a:lstStyle/>
          <a:p>
            <a:pPr algn="ctr">
              <a:defRPr/>
            </a:pPr>
            <a:r>
              <a:rPr lang="ja-JP" altLang="en-US" sz="1100" dirty="0">
                <a:latin typeface="メイリオ" panose="020B0604030504040204" pitchFamily="50" charset="-128"/>
                <a:ea typeface="メイリオ" panose="020B0604030504040204" pitchFamily="50" charset="-128"/>
              </a:rPr>
              <a:t>ガラスが割れた際の飛び散りを防ぐ飛散防止フィルム。フィルムが透明なため視界を妨げません。</a:t>
            </a:r>
          </a:p>
        </p:txBody>
      </p:sp>
      <p:sp>
        <p:nvSpPr>
          <p:cNvPr id="53" name="正方形/長方形 52"/>
          <p:cNvSpPr/>
          <p:nvPr/>
        </p:nvSpPr>
        <p:spPr>
          <a:xfrm>
            <a:off x="0" y="-1588"/>
            <a:ext cx="6858000" cy="4616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角丸四角形 61"/>
          <p:cNvSpPr/>
          <p:nvPr/>
        </p:nvSpPr>
        <p:spPr>
          <a:xfrm>
            <a:off x="3531312" y="473240"/>
            <a:ext cx="3252787" cy="608012"/>
          </a:xfrm>
          <a:prstGeom prst="roundRect">
            <a:avLst>
              <a:gd name="adj" fmla="val 1223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テキスト ボックス 88"/>
          <p:cNvSpPr txBox="1">
            <a:spLocks noChangeArrowheads="1"/>
          </p:cNvSpPr>
          <p:nvPr/>
        </p:nvSpPr>
        <p:spPr bwMode="auto">
          <a:xfrm>
            <a:off x="-452342" y="24510"/>
            <a:ext cx="7561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2400" b="1" dirty="0">
                <a:solidFill>
                  <a:srgbClr val="FFFF00"/>
                </a:solidFill>
                <a:latin typeface="メイリオ" panose="020B0604030504040204" pitchFamily="50" charset="-128"/>
                <a:ea typeface="メイリオ" panose="020B0604030504040204" pitchFamily="50" charset="-128"/>
              </a:rPr>
              <a:t>丸越の災害対策ソリューション</a:t>
            </a:r>
          </a:p>
        </p:txBody>
      </p:sp>
      <p:pic>
        <p:nvPicPr>
          <p:cNvPr id="5" name="図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99" y="1192878"/>
            <a:ext cx="1563269" cy="1259168"/>
          </a:xfrm>
          <a:prstGeom prst="rect">
            <a:avLst/>
          </a:prstGeom>
        </p:spPr>
      </p:pic>
      <p:pic>
        <p:nvPicPr>
          <p:cNvPr id="6" name="図 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1209"/>
          <a:stretch/>
        </p:blipFill>
        <p:spPr>
          <a:xfrm>
            <a:off x="1625014" y="1092946"/>
            <a:ext cx="1668299" cy="1427365"/>
          </a:xfrm>
          <a:prstGeom prst="rect">
            <a:avLst/>
          </a:prstGeom>
        </p:spPr>
      </p:pic>
      <p:sp>
        <p:nvSpPr>
          <p:cNvPr id="48" name="角丸四角形 47"/>
          <p:cNvSpPr/>
          <p:nvPr/>
        </p:nvSpPr>
        <p:spPr>
          <a:xfrm>
            <a:off x="74252" y="479347"/>
            <a:ext cx="3219062" cy="600899"/>
          </a:xfrm>
          <a:prstGeom prst="roundRect">
            <a:avLst>
              <a:gd name="adj" fmla="val 1387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テキスト ボックス 59"/>
          <p:cNvSpPr txBox="1">
            <a:spLocks noChangeArrowheads="1"/>
          </p:cNvSpPr>
          <p:nvPr/>
        </p:nvSpPr>
        <p:spPr bwMode="auto">
          <a:xfrm>
            <a:off x="244236" y="492290"/>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b="1" dirty="0">
                <a:latin typeface="メイリオ" panose="020B0604030504040204" pitchFamily="50" charset="-128"/>
                <a:ea typeface="メイリオ" panose="020B0604030504040204" pitchFamily="50" charset="-128"/>
              </a:rPr>
              <a:t>防犯にも活用。窓ガラスが</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割れた際の飛散防止</a:t>
            </a:r>
          </a:p>
        </p:txBody>
      </p:sp>
      <p:sp>
        <p:nvSpPr>
          <p:cNvPr id="64" name="テキスト ボックス 50"/>
          <p:cNvSpPr txBox="1">
            <a:spLocks noChangeArrowheads="1"/>
          </p:cNvSpPr>
          <p:nvPr/>
        </p:nvSpPr>
        <p:spPr bwMode="auto">
          <a:xfrm>
            <a:off x="3697054" y="476719"/>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b="1" dirty="0">
                <a:latin typeface="メイリオ" panose="020B0604030504040204" pitchFamily="50" charset="-128"/>
                <a:ea typeface="メイリオ" panose="020B0604030504040204" pitchFamily="50" charset="-128"/>
              </a:rPr>
              <a:t>土のうよりも早くて軽い！</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次世代型止水板</a:t>
            </a:r>
            <a:endParaRPr lang="en-US" altLang="ja-JP" b="1" dirty="0">
              <a:latin typeface="メイリオ" panose="020B0604030504040204" pitchFamily="50" charset="-128"/>
              <a:ea typeface="メイリオ" panose="020B0604030504040204" pitchFamily="50" charset="-128"/>
            </a:endParaRPr>
          </a:p>
        </p:txBody>
      </p:sp>
      <p:sp>
        <p:nvSpPr>
          <p:cNvPr id="67" name="角丸四角形 66"/>
          <p:cNvSpPr/>
          <p:nvPr/>
        </p:nvSpPr>
        <p:spPr>
          <a:xfrm>
            <a:off x="3548373" y="2970205"/>
            <a:ext cx="3219062" cy="600899"/>
          </a:xfrm>
          <a:prstGeom prst="roundRect">
            <a:avLst>
              <a:gd name="adj" fmla="val 1387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角丸四角形 69"/>
          <p:cNvSpPr/>
          <p:nvPr/>
        </p:nvSpPr>
        <p:spPr>
          <a:xfrm>
            <a:off x="88151" y="2995652"/>
            <a:ext cx="3252787" cy="608012"/>
          </a:xfrm>
          <a:prstGeom prst="roundRect">
            <a:avLst>
              <a:gd name="adj" fmla="val 1223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四角形吹き出し 83"/>
          <p:cNvSpPr/>
          <p:nvPr/>
        </p:nvSpPr>
        <p:spPr>
          <a:xfrm>
            <a:off x="5765006" y="8377142"/>
            <a:ext cx="1078707" cy="415142"/>
          </a:xfrm>
          <a:prstGeom prst="wedgeRectCallout">
            <a:avLst>
              <a:gd name="adj1" fmla="val -43669"/>
              <a:gd name="adj2" fmla="val -2944"/>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050" b="1" dirty="0">
                <a:solidFill>
                  <a:srgbClr val="0070C0"/>
                </a:solidFill>
                <a:latin typeface="HGPｺﾞｼｯｸE" pitchFamily="50" charset="-128"/>
                <a:ea typeface="HGPｺﾞｼｯｸE" pitchFamily="50" charset="-128"/>
              </a:rPr>
              <a:t>お電話か</a:t>
            </a:r>
            <a:r>
              <a:rPr lang="en-US" altLang="ja-JP" sz="1050" b="1" dirty="0">
                <a:solidFill>
                  <a:srgbClr val="0070C0"/>
                </a:solidFill>
                <a:latin typeface="HGPｺﾞｼｯｸE" pitchFamily="50" charset="-128"/>
                <a:ea typeface="HGPｺﾞｼｯｸE" pitchFamily="50" charset="-128"/>
              </a:rPr>
              <a:t>FAX</a:t>
            </a:r>
            <a:r>
              <a:rPr lang="ja-JP" altLang="en-US" sz="1050" b="1" dirty="0">
                <a:solidFill>
                  <a:srgbClr val="0070C0"/>
                </a:solidFill>
                <a:latin typeface="HGPｺﾞｼｯｸE" pitchFamily="50" charset="-128"/>
                <a:ea typeface="HGPｺﾞｼｯｸE" pitchFamily="50" charset="-128"/>
              </a:rPr>
              <a:t>で</a:t>
            </a:r>
            <a:endParaRPr lang="en-US" altLang="ja-JP" sz="1050" b="1" dirty="0">
              <a:solidFill>
                <a:srgbClr val="0070C0"/>
              </a:solidFill>
              <a:latin typeface="HGPｺﾞｼｯｸE" pitchFamily="50" charset="-128"/>
              <a:ea typeface="HGPｺﾞｼｯｸE" pitchFamily="50" charset="-128"/>
            </a:endParaRPr>
          </a:p>
          <a:p>
            <a:pPr algn="ctr">
              <a:defRPr/>
            </a:pPr>
            <a:r>
              <a:rPr lang="ja-JP" altLang="en-US" sz="1050" b="1" dirty="0">
                <a:solidFill>
                  <a:srgbClr val="0070C0"/>
                </a:solidFill>
                <a:latin typeface="HGPｺﾞｼｯｸE" pitchFamily="50" charset="-128"/>
                <a:ea typeface="HGPｺﾞｼｯｸE" pitchFamily="50" charset="-128"/>
              </a:rPr>
              <a:t>ご相談ください！</a:t>
            </a:r>
          </a:p>
        </p:txBody>
      </p:sp>
      <p:sp>
        <p:nvSpPr>
          <p:cNvPr id="19" name="正方形/長方形 18">
            <a:extLst>
              <a:ext uri="{FF2B5EF4-FFF2-40B4-BE49-F238E27FC236}">
                <a16:creationId xmlns:a16="http://schemas.microsoft.com/office/drawing/2014/main" id="{F73F61FC-4B85-4EF7-3B48-F151B547E5B8}"/>
              </a:ext>
            </a:extLst>
          </p:cNvPr>
          <p:cNvSpPr/>
          <p:nvPr/>
        </p:nvSpPr>
        <p:spPr>
          <a:xfrm>
            <a:off x="554202" y="5719905"/>
            <a:ext cx="5760641" cy="1280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0" name="図 19">
            <a:extLst>
              <a:ext uri="{FF2B5EF4-FFF2-40B4-BE49-F238E27FC236}">
                <a16:creationId xmlns:a16="http://schemas.microsoft.com/office/drawing/2014/main" id="{559F1244-7F52-F613-0F31-A78F5BB23A43}"/>
              </a:ext>
            </a:extLst>
          </p:cNvPr>
          <p:cNvPicPr>
            <a:picLocks noChangeAspect="1"/>
          </p:cNvPicPr>
          <p:nvPr/>
        </p:nvPicPr>
        <p:blipFill>
          <a:blip r:embed="rId7"/>
          <a:stretch>
            <a:fillRect/>
          </a:stretch>
        </p:blipFill>
        <p:spPr>
          <a:xfrm>
            <a:off x="3624658" y="6766630"/>
            <a:ext cx="1131163" cy="1538540"/>
          </a:xfrm>
          <a:prstGeom prst="rect">
            <a:avLst/>
          </a:prstGeom>
        </p:spPr>
      </p:pic>
      <p:sp>
        <p:nvSpPr>
          <p:cNvPr id="21" name="正方形/長方形 20">
            <a:extLst>
              <a:ext uri="{FF2B5EF4-FFF2-40B4-BE49-F238E27FC236}">
                <a16:creationId xmlns:a16="http://schemas.microsoft.com/office/drawing/2014/main" id="{250EDA40-B523-664F-41B1-A31F20CD8165}"/>
              </a:ext>
            </a:extLst>
          </p:cNvPr>
          <p:cNvSpPr/>
          <p:nvPr/>
        </p:nvSpPr>
        <p:spPr>
          <a:xfrm>
            <a:off x="4902232" y="6592898"/>
            <a:ext cx="1865775" cy="1785104"/>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当社では、工場エア配管のバルブや継手部の漏れ量を検知することができる特殊なセンサを使用してお客様の工場内を巡回し、エア漏れ箇所を特定するサービスを行っています。エア漏れによる損失金額が見える化ができます。詳細についてはお問い合わせください。</a:t>
            </a:r>
          </a:p>
        </p:txBody>
      </p:sp>
      <p:sp>
        <p:nvSpPr>
          <p:cNvPr id="22" name="正方形/長方形 21">
            <a:extLst>
              <a:ext uri="{FF2B5EF4-FFF2-40B4-BE49-F238E27FC236}">
                <a16:creationId xmlns:a16="http://schemas.microsoft.com/office/drawing/2014/main" id="{ADC9D4BA-5473-2471-435D-0B8720DC8C87}"/>
              </a:ext>
            </a:extLst>
          </p:cNvPr>
          <p:cNvSpPr/>
          <p:nvPr/>
        </p:nvSpPr>
        <p:spPr>
          <a:xfrm>
            <a:off x="74252" y="5519838"/>
            <a:ext cx="6840538" cy="369332"/>
          </a:xfrm>
          <a:prstGeom prst="rect">
            <a:avLst/>
          </a:prstGeom>
        </p:spPr>
        <p:txBody>
          <a:bodyPr wrap="square">
            <a:spAutoFit/>
          </a:bodyPr>
          <a:lstStyle/>
          <a:p>
            <a:pPr algn="ctr"/>
            <a:r>
              <a:rPr lang="ja-JP" altLang="en-US" b="1" dirty="0">
                <a:latin typeface="メイリオ" panose="020B0604030504040204" pitchFamily="50" charset="-128"/>
                <a:ea typeface="メイリオ" panose="020B0604030504040204" pitchFamily="50" charset="-128"/>
              </a:rPr>
              <a:t>＊大好評！！丸越のオリジナル製品＆省エネサービス＊</a:t>
            </a:r>
            <a:endParaRPr lang="en-US" altLang="ja-JP" dirty="0">
              <a:latin typeface="メイリオ" panose="020B0604030504040204" pitchFamily="50" charset="-128"/>
              <a:ea typeface="メイリオ" panose="020B0604030504040204" pitchFamily="50" charset="-128"/>
            </a:endParaRPr>
          </a:p>
        </p:txBody>
      </p:sp>
      <p:pic>
        <p:nvPicPr>
          <p:cNvPr id="23" name="Picture 2" descr="https://www.kk-marukoshi.com/wp-content/uploads/2019/09/5.fw_.png">
            <a:extLst>
              <a:ext uri="{FF2B5EF4-FFF2-40B4-BE49-F238E27FC236}">
                <a16:creationId xmlns:a16="http://schemas.microsoft.com/office/drawing/2014/main" id="{682FBD78-1D3C-F4C1-A5A5-49BB5959ED1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707" t="17109" r="24941" b="18824"/>
          <a:stretch/>
        </p:blipFill>
        <p:spPr bwMode="auto">
          <a:xfrm>
            <a:off x="153850" y="7297058"/>
            <a:ext cx="1522461" cy="10380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油取丸油水兼用">
            <a:extLst>
              <a:ext uri="{FF2B5EF4-FFF2-40B4-BE49-F238E27FC236}">
                <a16:creationId xmlns:a16="http://schemas.microsoft.com/office/drawing/2014/main" id="{8E4E59DE-637A-166F-A09C-DFBBA1BE0CB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422" y="6576978"/>
            <a:ext cx="1579954" cy="644873"/>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E1DFDF18-D89C-52BB-8CFF-62CDF9FC9D55}"/>
              </a:ext>
            </a:extLst>
          </p:cNvPr>
          <p:cNvSpPr txBox="1"/>
          <p:nvPr/>
        </p:nvSpPr>
        <p:spPr>
          <a:xfrm>
            <a:off x="1699630" y="6576978"/>
            <a:ext cx="1708143" cy="1768176"/>
          </a:xfrm>
          <a:prstGeom prst="rect">
            <a:avLst/>
          </a:prstGeom>
          <a:noFill/>
        </p:spPr>
        <p:txBody>
          <a:bodyPr wrap="square" rtlCol="0">
            <a:spAutoFit/>
          </a:bodyPr>
          <a:lstStyle/>
          <a:p>
            <a:pPr>
              <a:lnSpc>
                <a:spcPct val="110000"/>
              </a:lnSpc>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丸越のオリジナルブラ</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110000"/>
              </a:lnSpc>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ンド。高性能な油･水の</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110000"/>
              </a:lnSpc>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吸収シートで、浮上油の回収、床の油･水の吸収に役立ちます。</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110000"/>
              </a:lnSpc>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安価なのに、吸収力は</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a:lnSpc>
                <a:spcPct val="110000"/>
              </a:lnSpc>
            </a:pP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抜群。まずは</a:t>
            </a:r>
            <a:r>
              <a:rPr lang="ja-JP" altLang="en-US" sz="1100" b="1" dirty="0">
                <a:latin typeface="メイリオ" panose="020B0604030504040204" pitchFamily="50" charset="-128"/>
                <a:ea typeface="メイリオ" panose="020B0604030504040204" pitchFamily="50" charset="-128"/>
                <a:cs typeface="Meiryo UI" panose="020B0604030504040204" pitchFamily="50" charset="-128"/>
              </a:rPr>
              <a:t>“お試し”</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からお使いいただくこともできます！</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6" name="角丸四角形 66">
            <a:extLst>
              <a:ext uri="{FF2B5EF4-FFF2-40B4-BE49-F238E27FC236}">
                <a16:creationId xmlns:a16="http://schemas.microsoft.com/office/drawing/2014/main" id="{547CD1A7-4B3A-91C7-24D1-06EB3782F914}"/>
              </a:ext>
            </a:extLst>
          </p:cNvPr>
          <p:cNvSpPr/>
          <p:nvPr/>
        </p:nvSpPr>
        <p:spPr>
          <a:xfrm>
            <a:off x="155347" y="5889170"/>
            <a:ext cx="3219062" cy="600899"/>
          </a:xfrm>
          <a:prstGeom prst="roundRect">
            <a:avLst>
              <a:gd name="adj" fmla="val 1387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テキスト ボックス 48">
            <a:extLst>
              <a:ext uri="{FF2B5EF4-FFF2-40B4-BE49-F238E27FC236}">
                <a16:creationId xmlns:a16="http://schemas.microsoft.com/office/drawing/2014/main" id="{8995AFD8-1876-7DA1-A423-9F777060CB2D}"/>
              </a:ext>
            </a:extLst>
          </p:cNvPr>
          <p:cNvSpPr txBox="1">
            <a:spLocks noChangeArrowheads="1"/>
          </p:cNvSpPr>
          <p:nvPr/>
        </p:nvSpPr>
        <p:spPr bwMode="auto">
          <a:xfrm>
            <a:off x="258219" y="5914005"/>
            <a:ext cx="3070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b="1" dirty="0">
                <a:latin typeface="メイリオ" panose="020B0604030504040204" pitchFamily="50" charset="-128"/>
                <a:ea typeface="メイリオ" panose="020B0604030504040204" pitchFamily="50" charset="-128"/>
              </a:rPr>
              <a:t>油･水の吸収と吸着に活用！</a:t>
            </a:r>
          </a:p>
          <a:p>
            <a:pPr algn="ctr"/>
            <a:r>
              <a:rPr lang="ja-JP" altLang="en-US" b="1" dirty="0">
                <a:latin typeface="メイリオ" panose="020B0604030504040204" pitchFamily="50" charset="-128"/>
                <a:ea typeface="メイリオ" panose="020B0604030504040204" pitchFamily="50" charset="-128"/>
              </a:rPr>
              <a:t>油吸収シート</a:t>
            </a:r>
          </a:p>
        </p:txBody>
      </p:sp>
      <p:sp>
        <p:nvSpPr>
          <p:cNvPr id="28" name="角丸四角形 66">
            <a:extLst>
              <a:ext uri="{FF2B5EF4-FFF2-40B4-BE49-F238E27FC236}">
                <a16:creationId xmlns:a16="http://schemas.microsoft.com/office/drawing/2014/main" id="{D97E75A4-F1D8-C839-C89F-11180208EC1D}"/>
              </a:ext>
            </a:extLst>
          </p:cNvPr>
          <p:cNvSpPr/>
          <p:nvPr/>
        </p:nvSpPr>
        <p:spPr>
          <a:xfrm>
            <a:off x="3576464" y="5914084"/>
            <a:ext cx="3219062" cy="600899"/>
          </a:xfrm>
          <a:prstGeom prst="roundRect">
            <a:avLst>
              <a:gd name="adj" fmla="val 1387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テキスト ボックス 48">
            <a:extLst>
              <a:ext uri="{FF2B5EF4-FFF2-40B4-BE49-F238E27FC236}">
                <a16:creationId xmlns:a16="http://schemas.microsoft.com/office/drawing/2014/main" id="{3757DBE9-C92E-2F5F-AAF4-F563C7003ADE}"/>
              </a:ext>
            </a:extLst>
          </p:cNvPr>
          <p:cNvSpPr txBox="1">
            <a:spLocks noChangeArrowheads="1"/>
          </p:cNvSpPr>
          <p:nvPr/>
        </p:nvSpPr>
        <p:spPr bwMode="auto">
          <a:xfrm>
            <a:off x="3591068" y="5891367"/>
            <a:ext cx="32190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b="1" dirty="0">
                <a:latin typeface="メイリオ" panose="020B0604030504040204" pitchFamily="50" charset="-128"/>
                <a:ea typeface="メイリオ" panose="020B0604030504040204" pitchFamily="50" charset="-128"/>
              </a:rPr>
              <a:t>エア漏れの</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見える化サービス</a:t>
            </a:r>
          </a:p>
        </p:txBody>
      </p:sp>
      <p:sp>
        <p:nvSpPr>
          <p:cNvPr id="34" name="正方形/長方形 33">
            <a:extLst>
              <a:ext uri="{FF2B5EF4-FFF2-40B4-BE49-F238E27FC236}">
                <a16:creationId xmlns:a16="http://schemas.microsoft.com/office/drawing/2014/main" id="{57A33B18-792B-A2F1-B72E-6CD72FFDC8AF}"/>
              </a:ext>
            </a:extLst>
          </p:cNvPr>
          <p:cNvSpPr/>
          <p:nvPr/>
        </p:nvSpPr>
        <p:spPr>
          <a:xfrm>
            <a:off x="3548373" y="2428413"/>
            <a:ext cx="3384908" cy="769441"/>
          </a:xfrm>
          <a:prstGeom prst="rect">
            <a:avLst/>
          </a:prstGeom>
        </p:spPr>
        <p:txBody>
          <a:bodyPr wrap="square">
            <a:spAutoFit/>
          </a:bodyPr>
          <a:lstStyle/>
          <a:p>
            <a:pPr>
              <a:defRPr/>
            </a:pPr>
            <a:r>
              <a:rPr lang="ja-JP" altLang="en-US" sz="1100" dirty="0">
                <a:latin typeface="メイリオ" panose="020B0604030504040204" pitchFamily="50" charset="-128"/>
                <a:ea typeface="メイリオ" panose="020B0604030504040204" pitchFamily="50" charset="-128"/>
              </a:rPr>
              <a:t>土のうに代わる洪水防護製品です。簡単組立で、保管する際も積み重ねが出来る為場所を取らずに収納。組合せ品なので自由自在に設置が可能です。</a:t>
            </a:r>
          </a:p>
        </p:txBody>
      </p:sp>
      <p:sp>
        <p:nvSpPr>
          <p:cNvPr id="35" name="テキスト ボックス 50">
            <a:extLst>
              <a:ext uri="{FF2B5EF4-FFF2-40B4-BE49-F238E27FC236}">
                <a16:creationId xmlns:a16="http://schemas.microsoft.com/office/drawing/2014/main" id="{A7397DA4-63DE-4832-6236-689B1E2168CE}"/>
              </a:ext>
            </a:extLst>
          </p:cNvPr>
          <p:cNvSpPr txBox="1">
            <a:spLocks noChangeArrowheads="1"/>
          </p:cNvSpPr>
          <p:nvPr/>
        </p:nvSpPr>
        <p:spPr bwMode="auto">
          <a:xfrm>
            <a:off x="443596" y="3127829"/>
            <a:ext cx="2504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b="1" dirty="0">
                <a:latin typeface="メイリオ" panose="020B0604030504040204" pitchFamily="50" charset="-128"/>
                <a:ea typeface="メイリオ" panose="020B0604030504040204" pitchFamily="50" charset="-128"/>
              </a:rPr>
              <a:t>充電式特殊</a:t>
            </a:r>
            <a:r>
              <a:rPr lang="en-US" altLang="ja-JP" b="1" dirty="0">
                <a:latin typeface="メイリオ" panose="020B0604030504040204" pitchFamily="50" charset="-128"/>
                <a:ea typeface="メイリオ" panose="020B0604030504040204" pitchFamily="50" charset="-128"/>
              </a:rPr>
              <a:t>LED</a:t>
            </a:r>
            <a:r>
              <a:rPr lang="ja-JP" altLang="en-US" b="1" dirty="0">
                <a:latin typeface="メイリオ" panose="020B0604030504040204" pitchFamily="50" charset="-128"/>
                <a:ea typeface="メイリオ" panose="020B0604030504040204" pitchFamily="50" charset="-128"/>
              </a:rPr>
              <a:t>投光器</a:t>
            </a:r>
            <a:endParaRPr lang="en-US" altLang="ja-JP" b="1" dirty="0">
              <a:latin typeface="メイリオ" panose="020B0604030504040204" pitchFamily="50" charset="-128"/>
              <a:ea typeface="メイリオ" panose="020B0604030504040204" pitchFamily="50" charset="-128"/>
            </a:endParaRPr>
          </a:p>
        </p:txBody>
      </p:sp>
      <p:pic>
        <p:nvPicPr>
          <p:cNvPr id="2050" name="Picture 2">
            <a:extLst>
              <a:ext uri="{FF2B5EF4-FFF2-40B4-BE49-F238E27FC236}">
                <a16:creationId xmlns:a16="http://schemas.microsoft.com/office/drawing/2014/main" id="{F8887360-AEEA-AF10-9CA8-1B4CD57560E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151" y="3657399"/>
            <a:ext cx="1581544" cy="11861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A674825-F493-ABAC-06B3-B370675A91D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6314" y="3675625"/>
            <a:ext cx="1557721" cy="1167931"/>
          </a:xfrm>
          <a:prstGeom prst="rect">
            <a:avLst/>
          </a:prstGeom>
          <a:noFill/>
          <a:extLst>
            <a:ext uri="{909E8E84-426E-40DD-AFC4-6F175D3DCCD1}">
              <a14:hiddenFill xmlns:a14="http://schemas.microsoft.com/office/drawing/2010/main">
                <a:solidFill>
                  <a:srgbClr val="FFFFFF"/>
                </a:solidFill>
              </a14:hiddenFill>
            </a:ext>
          </a:extLst>
        </p:spPr>
      </p:pic>
      <p:sp>
        <p:nvSpPr>
          <p:cNvPr id="47" name="正方形/長方形 46">
            <a:extLst>
              <a:ext uri="{FF2B5EF4-FFF2-40B4-BE49-F238E27FC236}">
                <a16:creationId xmlns:a16="http://schemas.microsoft.com/office/drawing/2014/main" id="{FF39928B-3084-8A03-88AB-7184FA048EC2}"/>
              </a:ext>
            </a:extLst>
          </p:cNvPr>
          <p:cNvSpPr/>
          <p:nvPr/>
        </p:nvSpPr>
        <p:spPr>
          <a:xfrm>
            <a:off x="10363" y="4896781"/>
            <a:ext cx="3330575" cy="600164"/>
          </a:xfrm>
          <a:prstGeom prst="rect">
            <a:avLst/>
          </a:prstGeom>
        </p:spPr>
        <p:txBody>
          <a:bodyPr>
            <a:spAutoFit/>
          </a:bodyPr>
          <a:lstStyle/>
          <a:p>
            <a:pPr>
              <a:defRPr/>
            </a:pPr>
            <a:r>
              <a:rPr lang="ja-JP" altLang="en-US" sz="1100" dirty="0">
                <a:latin typeface="メイリオ" panose="020B0604030504040204" pitchFamily="50" charset="-128"/>
                <a:ea typeface="メイリオ" panose="020B0604030504040204" pitchFamily="50" charset="-128"/>
              </a:rPr>
              <a:t>発電機が不要で最大</a:t>
            </a:r>
            <a:r>
              <a:rPr lang="en-US" altLang="ja-JP" sz="1100" dirty="0">
                <a:latin typeface="メイリオ" panose="020B0604030504040204" pitchFamily="50" charset="-128"/>
                <a:ea typeface="メイリオ" panose="020B0604030504040204" pitchFamily="50" charset="-128"/>
              </a:rPr>
              <a:t>72</a:t>
            </a:r>
            <a:r>
              <a:rPr lang="ja-JP" altLang="en-US" sz="1100" dirty="0">
                <a:latin typeface="メイリオ" panose="020B0604030504040204" pitchFamily="50" charset="-128"/>
                <a:ea typeface="メイリオ" panose="020B0604030504040204" pitchFamily="50" charset="-128"/>
              </a:rPr>
              <a:t>時間の連続投光が可能な投光器です。避難所などでも停電時の非常用照明として使用されています。</a:t>
            </a:r>
          </a:p>
        </p:txBody>
      </p:sp>
      <p:sp>
        <p:nvSpPr>
          <p:cNvPr id="51" name="テキスト ボックス 50">
            <a:extLst>
              <a:ext uri="{FF2B5EF4-FFF2-40B4-BE49-F238E27FC236}">
                <a16:creationId xmlns:a16="http://schemas.microsoft.com/office/drawing/2014/main" id="{21FCA9BE-54DE-632C-6492-A052DBDB37EB}"/>
              </a:ext>
            </a:extLst>
          </p:cNvPr>
          <p:cNvSpPr txBox="1">
            <a:spLocks noChangeArrowheads="1"/>
          </p:cNvSpPr>
          <p:nvPr/>
        </p:nvSpPr>
        <p:spPr bwMode="auto">
          <a:xfrm>
            <a:off x="3697053" y="3007828"/>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b="1" dirty="0">
                <a:latin typeface="メイリオ" panose="020B0604030504040204" pitchFamily="50" charset="-128"/>
                <a:ea typeface="メイリオ" panose="020B0604030504040204" pitchFamily="50" charset="-128"/>
              </a:rPr>
              <a:t>いつでもどこでも使用可能</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ポータブル電源</a:t>
            </a:r>
            <a:endParaRPr lang="en-US" altLang="ja-JP" b="1" dirty="0">
              <a:latin typeface="メイリオ" panose="020B0604030504040204" pitchFamily="50" charset="-128"/>
              <a:ea typeface="メイリオ" panose="020B0604030504040204" pitchFamily="50" charset="-128"/>
            </a:endParaRPr>
          </a:p>
          <a:p>
            <a:pPr algn="ctr"/>
            <a:endParaRPr lang="en-US" altLang="ja-JP" b="1" dirty="0">
              <a:latin typeface="メイリオ" panose="020B0604030504040204" pitchFamily="50" charset="-128"/>
              <a:ea typeface="メイリオ" panose="020B0604030504040204" pitchFamily="50" charset="-128"/>
            </a:endParaRPr>
          </a:p>
        </p:txBody>
      </p:sp>
      <p:pic>
        <p:nvPicPr>
          <p:cNvPr id="2054" name="Picture 6" descr="Jackey ポータブル電源900/1800/3000New ソーラーパネル ...">
            <a:extLst>
              <a:ext uri="{FF2B5EF4-FFF2-40B4-BE49-F238E27FC236}">
                <a16:creationId xmlns:a16="http://schemas.microsoft.com/office/drawing/2014/main" id="{9CE811E9-18EF-7199-443D-CB6473AC4E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6902" y="3660578"/>
            <a:ext cx="1875475" cy="1054321"/>
          </a:xfrm>
          <a:prstGeom prst="rect">
            <a:avLst/>
          </a:prstGeom>
          <a:noFill/>
          <a:extLst>
            <a:ext uri="{909E8E84-426E-40DD-AFC4-6F175D3DCCD1}">
              <a14:hiddenFill xmlns:a14="http://schemas.microsoft.com/office/drawing/2010/main">
                <a:solidFill>
                  <a:srgbClr val="FFFFFF"/>
                </a:solidFill>
              </a14:hiddenFill>
            </a:ext>
          </a:extLst>
        </p:spPr>
      </p:pic>
      <p:sp>
        <p:nvSpPr>
          <p:cNvPr id="52" name="正方形/長方形 51">
            <a:extLst>
              <a:ext uri="{FF2B5EF4-FFF2-40B4-BE49-F238E27FC236}">
                <a16:creationId xmlns:a16="http://schemas.microsoft.com/office/drawing/2014/main" id="{48E106C5-06E1-CB01-B5B6-7FE52DCE1A4F}"/>
              </a:ext>
            </a:extLst>
          </p:cNvPr>
          <p:cNvSpPr/>
          <p:nvPr/>
        </p:nvSpPr>
        <p:spPr>
          <a:xfrm>
            <a:off x="3436860" y="4950407"/>
            <a:ext cx="3330575" cy="600164"/>
          </a:xfrm>
          <a:prstGeom prst="rect">
            <a:avLst/>
          </a:prstGeom>
          <a:solidFill>
            <a:schemeClr val="bg1"/>
          </a:solidFill>
        </p:spPr>
        <p:txBody>
          <a:bodyPr>
            <a:spAutoFit/>
          </a:bodyPr>
          <a:lstStyle/>
          <a:p>
            <a:pPr>
              <a:defRPr/>
            </a:pPr>
            <a:r>
              <a:rPr lang="ja-JP" altLang="en-US" sz="1100" dirty="0">
                <a:latin typeface="メイリオ" panose="020B0604030504040204" pitchFamily="50" charset="-128"/>
                <a:ea typeface="メイリオ" panose="020B0604030504040204" pitchFamily="50" charset="-128"/>
              </a:rPr>
              <a:t>通常の電源はもちろんの事、ソーラーパネルを組み合わせる事が可能なため、災害時にもソーラーパネルを使って電気の使用が可能になります。</a:t>
            </a:r>
          </a:p>
        </p:txBody>
      </p:sp>
    </p:spTree>
    <p:extLst>
      <p:ext uri="{BB962C8B-B14F-4D97-AF65-F5344CB8AC3E}">
        <p14:creationId xmlns:p14="http://schemas.microsoft.com/office/powerpoint/2010/main" val="40352210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30111</TotalTime>
  <Words>727</Words>
  <Application>Microsoft Office PowerPoint</Application>
  <PresentationFormat>A4 210 x 297 mm</PresentationFormat>
  <Paragraphs>71</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HGPｺﾞｼｯｸE</vt:lpstr>
      <vt:lpstr>HGPｺﾞｼｯｸM</vt:lpstr>
      <vt:lpstr>HGP創英角ｺﾞｼｯｸUB</vt:lpstr>
      <vt:lpstr>HGP創英角ﾎﾟｯﾌﾟ体</vt:lpstr>
      <vt:lpstr>HGSｺﾞｼｯｸM</vt:lpstr>
      <vt:lpstr>ＭＳ Ｐゴシック</vt:lpstr>
      <vt:lpstr>メイリオ</vt:lpstr>
      <vt:lpstr>Arial</vt:lpstr>
      <vt:lpstr>Calibri</vt:lpstr>
      <vt:lpstr>Office テーマ</vt:lpstr>
      <vt:lpstr>PowerPoint プレゼンテーション</vt:lpstr>
      <vt:lpstr>PowerPoint プレゼンテーション</vt:lpstr>
    </vt:vector>
  </TitlesOfParts>
  <Company>船井総合研究所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F1724</dc:creator>
  <cp:lastModifiedBy>仲野 利希</cp:lastModifiedBy>
  <cp:revision>1041</cp:revision>
  <cp:lastPrinted>2013-07-18T01:16:47Z</cp:lastPrinted>
  <dcterms:created xsi:type="dcterms:W3CDTF">2012-03-27T10:01:29Z</dcterms:created>
  <dcterms:modified xsi:type="dcterms:W3CDTF">2025-07-31T08:25:53Z</dcterms:modified>
</cp:coreProperties>
</file>